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63" r:id="rId2"/>
    <p:sldId id="364" r:id="rId3"/>
    <p:sldId id="365" r:id="rId4"/>
    <p:sldId id="366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430" r:id="rId13"/>
    <p:sldId id="431" r:id="rId14"/>
    <p:sldId id="374" r:id="rId15"/>
    <p:sldId id="375" r:id="rId16"/>
    <p:sldId id="376" r:id="rId17"/>
    <p:sldId id="377" r:id="rId18"/>
    <p:sldId id="378" r:id="rId19"/>
    <p:sldId id="379" r:id="rId20"/>
    <p:sldId id="380" r:id="rId21"/>
    <p:sldId id="381" r:id="rId22"/>
    <p:sldId id="382" r:id="rId23"/>
    <p:sldId id="383" r:id="rId24"/>
    <p:sldId id="384" r:id="rId25"/>
    <p:sldId id="385" r:id="rId26"/>
    <p:sldId id="386" r:id="rId27"/>
    <p:sldId id="387" r:id="rId28"/>
    <p:sldId id="437" r:id="rId29"/>
    <p:sldId id="433" r:id="rId30"/>
    <p:sldId id="432" r:id="rId31"/>
    <p:sldId id="388" r:id="rId32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hlink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hlink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hlink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hlink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hlink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hlink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hlink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hlink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hlink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19191"/>
    <a:srgbClr val="00279F"/>
    <a:srgbClr val="474747"/>
    <a:srgbClr val="0000CC"/>
    <a:srgbClr val="FDFEDA"/>
    <a:srgbClr val="FF9900"/>
    <a:srgbClr val="FFCCCC"/>
    <a:srgbClr val="E3F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98" autoAdjust="0"/>
  </p:normalViewPr>
  <p:slideViewPr>
    <p:cSldViewPr snapToGrid="0">
      <p:cViewPr varScale="1">
        <p:scale>
          <a:sx n="72" d="100"/>
          <a:sy n="72" d="100"/>
        </p:scale>
        <p:origin x="3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734"/>
    </p:cViewPr>
  </p:sorterViewPr>
  <p:notesViewPr>
    <p:cSldViewPr snapToGrid="0">
      <p:cViewPr>
        <p:scale>
          <a:sx n="75" d="100"/>
          <a:sy n="75" d="100"/>
        </p:scale>
        <p:origin x="-2172" y="-318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A44A2B9-9F23-492F-9C94-531B7E2366B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AD8EA5F-4E39-4720-B6C1-911940C3793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23B12A20-05A4-4CE3-B038-6169890ECBA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D93CE38B-D17E-4602-B634-8D5617BF86B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pPr>
              <a:defRPr/>
            </a:pPr>
            <a:fld id="{5B339CA4-C4E2-43AA-933D-E8DC681B2C8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1843FFF-9630-487C-9A59-D6FE46ED782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5281DB4-9B99-41A4-82B1-97310948F49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83D1CE49-1769-4ABC-BF23-FB15F5861FE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5B8B1281-CD9F-4609-9BF5-EC2A015532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BED30A5-25E3-43E1-954D-700AF5166A2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7925818A-F299-4DD3-850B-5F2E9EAA42A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FE58E177-A80D-42D2-B179-0A6496B9B90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>
            <a:extLst>
              <a:ext uri="{FF2B5EF4-FFF2-40B4-BE49-F238E27FC236}">
                <a16:creationId xmlns:a16="http://schemas.microsoft.com/office/drawing/2014/main" id="{87FF610C-736D-4512-BF98-B3D336F712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CCB6620-9CCE-46EC-943C-9B57D7D2E753}" type="slidenum">
              <a:rPr lang="it-IT" altLang="it-IT" sz="1000" smtClean="0"/>
              <a:pPr>
                <a:spcBef>
                  <a:spcPct val="0"/>
                </a:spcBef>
              </a:pPr>
              <a:t>1</a:t>
            </a:fld>
            <a:endParaRPr lang="it-IT" altLang="it-IT" sz="10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369BB2DF-6236-432C-81CE-8D628E8319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7A002870-12A3-4DA3-9AD4-F6CB4D7D05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>
            <a:extLst>
              <a:ext uri="{FF2B5EF4-FFF2-40B4-BE49-F238E27FC236}">
                <a16:creationId xmlns:a16="http://schemas.microsoft.com/office/drawing/2014/main" id="{F077B800-7D39-431B-A953-55BE8B2180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E36AA15-682E-482A-9504-3847DA5C9C39}" type="slidenum">
              <a:rPr lang="it-IT" altLang="it-IT" sz="1000" smtClean="0"/>
              <a:pPr>
                <a:spcBef>
                  <a:spcPct val="0"/>
                </a:spcBef>
              </a:pPr>
              <a:t>10</a:t>
            </a:fld>
            <a:endParaRPr lang="it-IT" altLang="it-IT" sz="10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C426DEDA-D9A1-45BC-B34B-430C420AD1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13ACF8F6-2E13-4BB7-B777-D3D7D5CDED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>
            <a:extLst>
              <a:ext uri="{FF2B5EF4-FFF2-40B4-BE49-F238E27FC236}">
                <a16:creationId xmlns:a16="http://schemas.microsoft.com/office/drawing/2014/main" id="{B64F1327-98D7-437F-A0AE-20440B1D8A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2410A72-40C5-4E00-B9B9-99FD0A1B8FFD}" type="slidenum">
              <a:rPr lang="it-IT" altLang="it-IT" sz="1000" smtClean="0"/>
              <a:pPr>
                <a:spcBef>
                  <a:spcPct val="0"/>
                </a:spcBef>
              </a:pPr>
              <a:t>11</a:t>
            </a:fld>
            <a:endParaRPr lang="it-IT" altLang="it-IT" sz="10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6FC658F1-9C3A-4159-8E8B-F51B78200F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C01B6377-C1E2-4810-9EBF-8B2520E208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>
            <a:extLst>
              <a:ext uri="{FF2B5EF4-FFF2-40B4-BE49-F238E27FC236}">
                <a16:creationId xmlns:a16="http://schemas.microsoft.com/office/drawing/2014/main" id="{5EC4F706-6BB9-4D7D-9117-685A886AF3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F5C6EA8-AEBD-4998-A996-ACF66064CD82}" type="slidenum">
              <a:rPr lang="it-IT" altLang="it-IT" sz="1000" smtClean="0"/>
              <a:pPr>
                <a:spcBef>
                  <a:spcPct val="0"/>
                </a:spcBef>
              </a:pPr>
              <a:t>12</a:t>
            </a:fld>
            <a:endParaRPr lang="it-IT" altLang="it-IT" sz="10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341A12D4-41B6-4E90-9F87-DAB8E41186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35F19B95-6CEA-4336-B573-B6B6512143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>
            <a:extLst>
              <a:ext uri="{FF2B5EF4-FFF2-40B4-BE49-F238E27FC236}">
                <a16:creationId xmlns:a16="http://schemas.microsoft.com/office/drawing/2014/main" id="{8EAA5E3A-862E-452A-A3EE-BA20F71EDB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998A5F8-E5BE-4EF7-A983-C15BB251AD6E}" type="slidenum">
              <a:rPr lang="it-IT" altLang="it-IT" sz="1000" smtClean="0"/>
              <a:pPr>
                <a:spcBef>
                  <a:spcPct val="0"/>
                </a:spcBef>
              </a:pPr>
              <a:t>13</a:t>
            </a:fld>
            <a:endParaRPr lang="it-IT" altLang="it-IT" sz="10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BA32F4E3-3C9E-4409-8DAA-2B7D1E9A67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5B985A96-C6CB-4B3E-8520-3D6D95EB11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>
            <a:extLst>
              <a:ext uri="{FF2B5EF4-FFF2-40B4-BE49-F238E27FC236}">
                <a16:creationId xmlns:a16="http://schemas.microsoft.com/office/drawing/2014/main" id="{C2D31E7F-E705-4D16-B875-35A3C18AAF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18CA25A-5CEA-41AE-839F-D354CEA43053}" type="slidenum">
              <a:rPr lang="it-IT" altLang="it-IT" sz="1000" smtClean="0"/>
              <a:pPr>
                <a:spcBef>
                  <a:spcPct val="0"/>
                </a:spcBef>
              </a:pPr>
              <a:t>14</a:t>
            </a:fld>
            <a:endParaRPr lang="it-IT" altLang="it-IT" sz="10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18205B36-5E9C-4749-B1E4-E814A019C1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E8C05AE7-66AA-4431-A0C1-292BCA17BD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>
            <a:extLst>
              <a:ext uri="{FF2B5EF4-FFF2-40B4-BE49-F238E27FC236}">
                <a16:creationId xmlns:a16="http://schemas.microsoft.com/office/drawing/2014/main" id="{77874C3D-0858-46FB-B73F-151BDCEE67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43AD4C0-EB69-4778-ACB3-FCE49425B5FB}" type="slidenum">
              <a:rPr lang="it-IT" altLang="it-IT" sz="1000" smtClean="0"/>
              <a:pPr>
                <a:spcBef>
                  <a:spcPct val="0"/>
                </a:spcBef>
              </a:pPr>
              <a:t>15</a:t>
            </a:fld>
            <a:endParaRPr lang="it-IT" altLang="it-IT" sz="10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FEFBE3CD-F9E7-424D-8737-ACD2CE011B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73CB4B2D-C4AD-407E-BC6A-0DC6C721D4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>
            <a:extLst>
              <a:ext uri="{FF2B5EF4-FFF2-40B4-BE49-F238E27FC236}">
                <a16:creationId xmlns:a16="http://schemas.microsoft.com/office/drawing/2014/main" id="{FC2B01C9-4B27-4D73-9A1C-AE41ABB462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A062995-68C1-4503-B38B-9689FC447729}" type="slidenum">
              <a:rPr lang="it-IT" altLang="it-IT" sz="1000" smtClean="0"/>
              <a:pPr>
                <a:spcBef>
                  <a:spcPct val="0"/>
                </a:spcBef>
              </a:pPr>
              <a:t>16</a:t>
            </a:fld>
            <a:endParaRPr lang="it-IT" altLang="it-IT" sz="10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D3968197-9127-4132-9C03-BDB6C9ED63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B077C113-7115-4BAB-B0EB-4D2952021A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>
            <a:extLst>
              <a:ext uri="{FF2B5EF4-FFF2-40B4-BE49-F238E27FC236}">
                <a16:creationId xmlns:a16="http://schemas.microsoft.com/office/drawing/2014/main" id="{01E07E10-D9BD-4C42-9CFC-C2B1894535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4A415FB-8512-4F4D-92B5-B3D7F7AA63D9}" type="slidenum">
              <a:rPr lang="it-IT" altLang="it-IT" sz="1000" smtClean="0"/>
              <a:pPr>
                <a:spcBef>
                  <a:spcPct val="0"/>
                </a:spcBef>
              </a:pPr>
              <a:t>17</a:t>
            </a:fld>
            <a:endParaRPr lang="it-IT" altLang="it-IT" sz="10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534B6CFF-C2C7-4A12-8AE8-CBAE42ACF5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A99AB252-EB1B-4ADD-BFD9-59D05629DF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>
            <a:extLst>
              <a:ext uri="{FF2B5EF4-FFF2-40B4-BE49-F238E27FC236}">
                <a16:creationId xmlns:a16="http://schemas.microsoft.com/office/drawing/2014/main" id="{92C0F390-6E53-49E4-B265-930D972C56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830D1E4-AAE5-4FC2-AAA4-E76E78EA82E2}" type="slidenum">
              <a:rPr lang="it-IT" altLang="it-IT" sz="1000" smtClean="0"/>
              <a:pPr>
                <a:spcBef>
                  <a:spcPct val="0"/>
                </a:spcBef>
              </a:pPr>
              <a:t>18</a:t>
            </a:fld>
            <a:endParaRPr lang="it-IT" altLang="it-IT" sz="10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828CBC05-BA1D-43AF-AF6C-601AC019EB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13A67B42-D438-4D7A-8843-5C6C59EB7E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>
            <a:extLst>
              <a:ext uri="{FF2B5EF4-FFF2-40B4-BE49-F238E27FC236}">
                <a16:creationId xmlns:a16="http://schemas.microsoft.com/office/drawing/2014/main" id="{81DF0BAC-E727-4E55-9F70-1E20D599C1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531FCB3-F822-45DD-B6BB-5C05FC6D11F5}" type="slidenum">
              <a:rPr lang="it-IT" altLang="it-IT" sz="1000" smtClean="0"/>
              <a:pPr>
                <a:spcBef>
                  <a:spcPct val="0"/>
                </a:spcBef>
              </a:pPr>
              <a:t>19</a:t>
            </a:fld>
            <a:endParaRPr lang="it-IT" altLang="it-IT" sz="10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FB81B727-D5BC-497E-98A7-C880CE9F3C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79483BCF-4B14-429D-B50D-47817E1BC3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id="{978A84BC-4B36-4041-99C8-8DDE6D00D6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39E1431-2734-4CAB-A6A0-BE999FCB0991}" type="slidenum">
              <a:rPr lang="it-IT" altLang="it-IT" sz="1000" smtClean="0"/>
              <a:pPr>
                <a:spcBef>
                  <a:spcPct val="0"/>
                </a:spcBef>
              </a:pPr>
              <a:t>2</a:t>
            </a:fld>
            <a:endParaRPr lang="it-IT" altLang="it-IT" sz="10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DE756478-D577-43C2-8219-BBF703F8B1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3528E274-1633-4853-BE77-7A8E1FDAED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>
            <a:extLst>
              <a:ext uri="{FF2B5EF4-FFF2-40B4-BE49-F238E27FC236}">
                <a16:creationId xmlns:a16="http://schemas.microsoft.com/office/drawing/2014/main" id="{9E899C70-2E24-4B8F-AC2B-95ECE062D8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EF71902-84D1-4966-B00F-0BFFEB69C20C}" type="slidenum">
              <a:rPr lang="it-IT" altLang="it-IT" sz="1000" smtClean="0"/>
              <a:pPr>
                <a:spcBef>
                  <a:spcPct val="0"/>
                </a:spcBef>
              </a:pPr>
              <a:t>20</a:t>
            </a:fld>
            <a:endParaRPr lang="it-IT" altLang="it-IT" sz="10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CE86CCC4-C6C2-4524-826D-BA7ABDF39C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C08CFD0B-8C29-49A8-A12C-A54321CEED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>
            <a:extLst>
              <a:ext uri="{FF2B5EF4-FFF2-40B4-BE49-F238E27FC236}">
                <a16:creationId xmlns:a16="http://schemas.microsoft.com/office/drawing/2014/main" id="{EB889D9A-A409-4C10-9376-C06561B09F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D493013-3E0F-46D0-97C4-6114C8E70A0A}" type="slidenum">
              <a:rPr lang="it-IT" altLang="it-IT" sz="1000" smtClean="0"/>
              <a:pPr>
                <a:spcBef>
                  <a:spcPct val="0"/>
                </a:spcBef>
              </a:pPr>
              <a:t>21</a:t>
            </a:fld>
            <a:endParaRPr lang="it-IT" altLang="it-IT" sz="10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1547A006-87BA-4EA8-B18E-FA5470200E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6F4A1351-F395-4004-A76A-3E2FBE4D2F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>
            <a:extLst>
              <a:ext uri="{FF2B5EF4-FFF2-40B4-BE49-F238E27FC236}">
                <a16:creationId xmlns:a16="http://schemas.microsoft.com/office/drawing/2014/main" id="{FAD4E064-5A7D-4282-A781-DD68C64B6B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92DFEB7-965D-4961-966B-F2B1D3463CD6}" type="slidenum">
              <a:rPr lang="it-IT" altLang="it-IT" sz="1000" smtClean="0"/>
              <a:pPr>
                <a:spcBef>
                  <a:spcPct val="0"/>
                </a:spcBef>
              </a:pPr>
              <a:t>22</a:t>
            </a:fld>
            <a:endParaRPr lang="it-IT" altLang="it-IT" sz="10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C8436DBF-7F59-409F-BFE0-6663FBECE8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7B4EBD1A-C14C-4623-94CB-1A55AD83BE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>
            <a:extLst>
              <a:ext uri="{FF2B5EF4-FFF2-40B4-BE49-F238E27FC236}">
                <a16:creationId xmlns:a16="http://schemas.microsoft.com/office/drawing/2014/main" id="{2D962D14-2CC4-4F43-954A-50BC9D7B58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DA69389-B9F1-4B3E-9FCB-B1502AB78AD9}" type="slidenum">
              <a:rPr lang="it-IT" altLang="it-IT" sz="1000" smtClean="0"/>
              <a:pPr>
                <a:spcBef>
                  <a:spcPct val="0"/>
                </a:spcBef>
              </a:pPr>
              <a:t>23</a:t>
            </a:fld>
            <a:endParaRPr lang="it-IT" altLang="it-IT" sz="10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9D64C272-7DC6-4D86-9794-FBE07E463F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561FBB48-14F2-4E43-B2A4-9CE7635C0E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>
            <a:extLst>
              <a:ext uri="{FF2B5EF4-FFF2-40B4-BE49-F238E27FC236}">
                <a16:creationId xmlns:a16="http://schemas.microsoft.com/office/drawing/2014/main" id="{E605A5C5-50F0-45C9-A2ED-C7B25839BD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56DAD8A-90A1-41A3-96C2-37D30E08ADDC}" type="slidenum">
              <a:rPr lang="it-IT" altLang="it-IT" sz="1000" smtClean="0"/>
              <a:pPr>
                <a:spcBef>
                  <a:spcPct val="0"/>
                </a:spcBef>
              </a:pPr>
              <a:t>24</a:t>
            </a:fld>
            <a:endParaRPr lang="it-IT" altLang="it-IT" sz="10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7D141997-E07F-4A88-B2A1-E7421CDC31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E7C314A6-EA67-4078-93B3-78CCC5753A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>
            <a:extLst>
              <a:ext uri="{FF2B5EF4-FFF2-40B4-BE49-F238E27FC236}">
                <a16:creationId xmlns:a16="http://schemas.microsoft.com/office/drawing/2014/main" id="{503608E3-3BE7-4FB3-B9B1-18BF202DB4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73AEA22-B3F7-46A0-98BB-38934D62728D}" type="slidenum">
              <a:rPr lang="it-IT" altLang="it-IT" sz="1000" smtClean="0"/>
              <a:pPr>
                <a:spcBef>
                  <a:spcPct val="0"/>
                </a:spcBef>
              </a:pPr>
              <a:t>25</a:t>
            </a:fld>
            <a:endParaRPr lang="it-IT" altLang="it-IT" sz="10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54F1DA4F-4166-4266-9315-5D2FAE61FD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A10F2C93-9A99-4CEF-B8A8-6EAC428E3C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>
            <a:extLst>
              <a:ext uri="{FF2B5EF4-FFF2-40B4-BE49-F238E27FC236}">
                <a16:creationId xmlns:a16="http://schemas.microsoft.com/office/drawing/2014/main" id="{5E8A58DB-78C2-4EED-875F-003C33C54A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9511C35-7308-4977-AA15-A75CA6E0AC35}" type="slidenum">
              <a:rPr lang="it-IT" altLang="it-IT" sz="1000" smtClean="0"/>
              <a:pPr>
                <a:spcBef>
                  <a:spcPct val="0"/>
                </a:spcBef>
              </a:pPr>
              <a:t>26</a:t>
            </a:fld>
            <a:endParaRPr lang="it-IT" altLang="it-IT" sz="1000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D047D775-CC2D-4BA4-A866-383E90A938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D7980DFA-BB12-4CF5-9AB6-83B161A6E1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>
            <a:extLst>
              <a:ext uri="{FF2B5EF4-FFF2-40B4-BE49-F238E27FC236}">
                <a16:creationId xmlns:a16="http://schemas.microsoft.com/office/drawing/2014/main" id="{DB3FC566-CC84-46A2-996F-A25EA7347A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C5C892F-4C79-4259-90FC-145A91036763}" type="slidenum">
              <a:rPr lang="it-IT" altLang="it-IT" sz="1000" smtClean="0"/>
              <a:pPr>
                <a:spcBef>
                  <a:spcPct val="0"/>
                </a:spcBef>
              </a:pPr>
              <a:t>27</a:t>
            </a:fld>
            <a:endParaRPr lang="it-IT" altLang="it-IT" sz="10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61F07CDC-01F4-4C81-B7F3-C6021A117B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4567C5E8-7E3B-4F0E-8696-F389EC9AFE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>
            <a:extLst>
              <a:ext uri="{FF2B5EF4-FFF2-40B4-BE49-F238E27FC236}">
                <a16:creationId xmlns:a16="http://schemas.microsoft.com/office/drawing/2014/main" id="{847BEE79-519E-4109-85F8-2AA38CAF59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9A98017-E92B-4845-9512-8C0B8E48F900}" type="slidenum">
              <a:rPr lang="it-IT" altLang="it-IT" sz="1000" smtClean="0"/>
              <a:pPr>
                <a:spcBef>
                  <a:spcPct val="0"/>
                </a:spcBef>
              </a:pPr>
              <a:t>28</a:t>
            </a:fld>
            <a:endParaRPr lang="it-IT" altLang="it-IT" sz="10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605FDB0F-92BA-4A96-A869-89FB352AC5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24014CE4-DB86-4F56-A770-E158CEEE70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>
            <a:extLst>
              <a:ext uri="{FF2B5EF4-FFF2-40B4-BE49-F238E27FC236}">
                <a16:creationId xmlns:a16="http://schemas.microsoft.com/office/drawing/2014/main" id="{539625ED-20B7-4C2B-8D23-26702918E9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EAC216A-2174-4D58-9938-6C2F473E882A}" type="slidenum">
              <a:rPr lang="it-IT" altLang="it-IT" sz="1000" smtClean="0"/>
              <a:pPr>
                <a:spcBef>
                  <a:spcPct val="0"/>
                </a:spcBef>
              </a:pPr>
              <a:t>29</a:t>
            </a:fld>
            <a:endParaRPr lang="it-IT" altLang="it-IT" sz="10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C94B82D2-37A6-420B-8D42-35027A4A4B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7BF31B18-F9A0-4C16-B65A-921E2672CE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15CE43AA-7ABE-4FF2-B063-6012115032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985A0B2-5356-4F10-9DB0-FE1F7D6BF0D4}" type="slidenum">
              <a:rPr lang="it-IT" altLang="it-IT" sz="1000" smtClean="0"/>
              <a:pPr>
                <a:spcBef>
                  <a:spcPct val="0"/>
                </a:spcBef>
              </a:pPr>
              <a:t>3</a:t>
            </a:fld>
            <a:endParaRPr lang="it-IT" altLang="it-IT" sz="10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C71ECDB1-6251-4D18-A74C-FD48DD93EA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EFB1B486-1658-4F7F-9511-B79B6A0D58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>
            <a:extLst>
              <a:ext uri="{FF2B5EF4-FFF2-40B4-BE49-F238E27FC236}">
                <a16:creationId xmlns:a16="http://schemas.microsoft.com/office/drawing/2014/main" id="{5B95520D-793E-4459-ACF5-835075E909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B749570-60F0-45BA-A9ED-BA297703BA9F}" type="slidenum">
              <a:rPr lang="it-IT" altLang="it-IT" sz="1000" smtClean="0"/>
              <a:pPr>
                <a:spcBef>
                  <a:spcPct val="0"/>
                </a:spcBef>
              </a:pPr>
              <a:t>30</a:t>
            </a:fld>
            <a:endParaRPr lang="it-IT" altLang="it-IT" sz="10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72733631-168A-4C5D-BA1F-BAD003A1C7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F4BEE1ED-C042-4316-B161-DD5233DD38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5">
            <a:extLst>
              <a:ext uri="{FF2B5EF4-FFF2-40B4-BE49-F238E27FC236}">
                <a16:creationId xmlns:a16="http://schemas.microsoft.com/office/drawing/2014/main" id="{05829A39-6661-431E-893D-B989090993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7CF539E-8B83-4D3B-833B-46ECCD100455}" type="slidenum">
              <a:rPr lang="it-IT" altLang="it-IT" sz="1000" smtClean="0"/>
              <a:pPr>
                <a:spcBef>
                  <a:spcPct val="0"/>
                </a:spcBef>
              </a:pPr>
              <a:t>31</a:t>
            </a:fld>
            <a:endParaRPr lang="it-IT" altLang="it-IT" sz="10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1DC6622A-8C61-4E07-B9EA-86937B3018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359259B1-618C-41B6-B54A-3CC39501FD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it-IT" altLang="it-IT"/>
              <a:t>Il   BYTE   è un gruppo di otto bit   (siamo in base due con 7 posizioni oltre allo zero) ;  il kilo  è  un multiplo del bit   da riferire alla base 2 </a:t>
            </a:r>
            <a:r>
              <a:rPr lang="it-IT" altLang="it-IT">
                <a:sym typeface="Wingdings" panose="05000000000000000000" pitchFamily="2" charset="2"/>
              </a:rPr>
              <a:t>  e  2^10 dà come risultato  </a:t>
            </a:r>
            <a:r>
              <a:rPr lang="it-IT" altLang="it-IT" b="1">
                <a:sym typeface="Wingdings" panose="05000000000000000000" pitchFamily="2" charset="2"/>
              </a:rPr>
              <a:t>1024 </a:t>
            </a:r>
            <a:r>
              <a:rPr lang="it-IT" altLang="it-IT">
                <a:sym typeface="Wingdings" panose="05000000000000000000" pitchFamily="2" charset="2"/>
              </a:rPr>
              <a:t> e non 1000</a:t>
            </a:r>
          </a:p>
          <a:p>
            <a:endParaRPr lang="it-IT" altLang="it-IT">
              <a:sym typeface="Wingdings" panose="05000000000000000000" pitchFamily="2" charset="2"/>
            </a:endParaRPr>
          </a:p>
          <a:p>
            <a:r>
              <a:rPr lang="it-IT" altLang="it-IT">
                <a:sym typeface="Wingdings" panose="05000000000000000000" pitchFamily="2" charset="2"/>
              </a:rPr>
              <a:t>Velocità di ‘casello’ e velocità ‘stradale’</a:t>
            </a:r>
          </a:p>
          <a:p>
            <a:endParaRPr lang="it-IT" altLang="it-IT">
              <a:sym typeface="Wingdings" panose="05000000000000000000" pitchFamily="2" charset="2"/>
            </a:endParaRPr>
          </a:p>
          <a:p>
            <a:r>
              <a:rPr lang="it-IT" altLang="it-IT">
                <a:sym typeface="Wingdings" panose="05000000000000000000" pitchFamily="2" charset="2"/>
              </a:rPr>
              <a:t>Velocità degli elettroni e  velocità dei Campi elettromagnetici</a:t>
            </a:r>
          </a:p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>
            <a:extLst>
              <a:ext uri="{FF2B5EF4-FFF2-40B4-BE49-F238E27FC236}">
                <a16:creationId xmlns:a16="http://schemas.microsoft.com/office/drawing/2014/main" id="{1A69E508-E2D4-4AC9-A412-401B88DD68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0E3D574-1127-400C-908C-60A1D06CB432}" type="slidenum">
              <a:rPr lang="it-IT" altLang="it-IT" sz="1000" smtClean="0"/>
              <a:pPr>
                <a:spcBef>
                  <a:spcPct val="0"/>
                </a:spcBef>
              </a:pPr>
              <a:t>4</a:t>
            </a:fld>
            <a:endParaRPr lang="it-IT" altLang="it-IT" sz="10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17D93C5A-B1DC-4BC5-9422-28A505FD51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BC67814F-60A2-4B57-97CA-997314025C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>
            <a:extLst>
              <a:ext uri="{FF2B5EF4-FFF2-40B4-BE49-F238E27FC236}">
                <a16:creationId xmlns:a16="http://schemas.microsoft.com/office/drawing/2014/main" id="{59501A7D-E123-4B33-961D-33909CF79A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B93657F-50F1-41CD-A2D0-F866D54D5F92}" type="slidenum">
              <a:rPr lang="it-IT" altLang="it-IT" sz="1000" smtClean="0"/>
              <a:pPr>
                <a:spcBef>
                  <a:spcPct val="0"/>
                </a:spcBef>
              </a:pPr>
              <a:t>5</a:t>
            </a:fld>
            <a:endParaRPr lang="it-IT" altLang="it-IT" sz="10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9FDCF2DA-9504-418C-AAFA-35B044AEB5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D960CFA7-D477-4C0C-9C6B-02722A848A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>
            <a:extLst>
              <a:ext uri="{FF2B5EF4-FFF2-40B4-BE49-F238E27FC236}">
                <a16:creationId xmlns:a16="http://schemas.microsoft.com/office/drawing/2014/main" id="{48140081-8C4E-4E6C-8634-6D73A7FC57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AB9A895-B749-4E69-AF18-01B8AD7D8C32}" type="slidenum">
              <a:rPr lang="it-IT" altLang="it-IT" sz="1000" smtClean="0"/>
              <a:pPr>
                <a:spcBef>
                  <a:spcPct val="0"/>
                </a:spcBef>
              </a:pPr>
              <a:t>6</a:t>
            </a:fld>
            <a:endParaRPr lang="it-IT" altLang="it-IT" sz="10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9F1F4F4-3701-499F-A9B6-5B849263E7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163E79BF-F145-4C14-B896-898DD34B6E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>
            <a:extLst>
              <a:ext uri="{FF2B5EF4-FFF2-40B4-BE49-F238E27FC236}">
                <a16:creationId xmlns:a16="http://schemas.microsoft.com/office/drawing/2014/main" id="{2754DD20-1D21-4A74-8AA3-93C2F6CF85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F0249A3-0614-4E4F-8BA9-C93D2CC26019}" type="slidenum">
              <a:rPr lang="it-IT" altLang="it-IT" sz="1000" smtClean="0"/>
              <a:pPr>
                <a:spcBef>
                  <a:spcPct val="0"/>
                </a:spcBef>
              </a:pPr>
              <a:t>7</a:t>
            </a:fld>
            <a:endParaRPr lang="it-IT" altLang="it-IT" sz="10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EF55EE05-4025-440B-A9FB-34DE7CFC92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818FC47E-E719-4101-B347-429D9366C3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>
            <a:extLst>
              <a:ext uri="{FF2B5EF4-FFF2-40B4-BE49-F238E27FC236}">
                <a16:creationId xmlns:a16="http://schemas.microsoft.com/office/drawing/2014/main" id="{950EB091-F44F-47D4-BB03-B3D06B9235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4A1472C-8121-4DF9-8EC6-2B95A0C485F1}" type="slidenum">
              <a:rPr lang="it-IT" altLang="it-IT" sz="1000" smtClean="0"/>
              <a:pPr>
                <a:spcBef>
                  <a:spcPct val="0"/>
                </a:spcBef>
              </a:pPr>
              <a:t>8</a:t>
            </a:fld>
            <a:endParaRPr lang="it-IT" altLang="it-IT" sz="10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F834BE10-57CD-40B1-8CC3-0D7594EB63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96831EAE-D9B1-4F00-B976-CE638581CE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>
            <a:extLst>
              <a:ext uri="{FF2B5EF4-FFF2-40B4-BE49-F238E27FC236}">
                <a16:creationId xmlns:a16="http://schemas.microsoft.com/office/drawing/2014/main" id="{D43463D0-7677-412F-AD50-B42737B337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74A17F6-D5E2-4016-AF06-6588A88234D8}" type="slidenum">
              <a:rPr lang="it-IT" altLang="it-IT" sz="1000" smtClean="0"/>
              <a:pPr>
                <a:spcBef>
                  <a:spcPct val="0"/>
                </a:spcBef>
              </a:pPr>
              <a:t>9</a:t>
            </a:fld>
            <a:endParaRPr lang="it-IT" altLang="it-IT" sz="10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AA8B41D0-89E9-4F30-876A-A46875026E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98BEFF27-D68E-4E21-ADAD-A9C612CD3B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E90C95A-BBCB-4D64-948D-E87D4BFBB1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C3E1034-171D-4DE3-B090-FA455CCF49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7EFCDAF-B68A-4149-9605-A202039F54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0DC16-C081-4BED-A1EA-208A7D90D9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0669618"/>
      </p:ext>
    </p:extLst>
  </p:cSld>
  <p:clrMapOvr>
    <a:masterClrMapping/>
  </p:clrMapOvr>
  <p:transition spd="slow">
    <p:split/>
    <p:sndAc>
      <p:stSnd>
        <p:snd r:embed="rId1" name="PROIETT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FDCC462-4395-4785-ABF5-53CDB0B130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D6199C6-DEB6-4F88-9D36-4E50E7C40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B5343D7-E45E-4F0E-8253-73E2FA4903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312EE-77B9-406C-92ED-21B4B0A51B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6321656"/>
      </p:ext>
    </p:extLst>
  </p:cSld>
  <p:clrMapOvr>
    <a:masterClrMapping/>
  </p:clrMapOvr>
  <p:transition spd="slow">
    <p:split/>
    <p:sndAc>
      <p:stSnd>
        <p:snd r:embed="rId1" name="PROIETT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605191A-50EF-43FE-A1AE-91684EF8F8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394A20F-AAEB-460F-AA11-CBBE6C9EA5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6E1C7A7-35E4-489F-BD8A-3904368F6D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CCABE-659C-496A-A702-33A762EB68A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7451130"/>
      </p:ext>
    </p:extLst>
  </p:cSld>
  <p:clrMapOvr>
    <a:masterClrMapping/>
  </p:clrMapOvr>
  <p:transition spd="slow">
    <p:split/>
    <p:sndAc>
      <p:stSnd>
        <p:snd r:embed="rId1" name="PROIETT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noProof="0"/>
              <a:t>Fare clic sull'icona per inserire un grafico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3522D02-A161-476C-A7AD-C996478139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D75131D-3E0B-4895-A6FA-48587FB7A3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5EB2A94-E436-444F-BACA-1DE524F8BD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B5EDD-F353-450E-A654-7626275825F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9226487"/>
      </p:ext>
    </p:extLst>
  </p:cSld>
  <p:clrMapOvr>
    <a:masterClrMapping/>
  </p:clrMapOvr>
  <p:transition spd="slow">
    <p:split/>
    <p:sndAc>
      <p:stSnd>
        <p:snd r:embed="rId1" name="PROIETT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immagine online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noProof="0"/>
              <a:t>Fare clic sull'icona per aggiungere un'immagine online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4670978-36BA-4F11-8DBD-F746EBB2A1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DF6DA88-92B5-498A-A056-B6DD61F6C7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11FC4AD-6CDC-4DDC-85EC-68E8D69912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3AC7A-5C07-4744-BDC4-03E3434F95E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3804423"/>
      </p:ext>
    </p:extLst>
  </p:cSld>
  <p:clrMapOvr>
    <a:masterClrMapping/>
  </p:clrMapOvr>
  <p:transition spd="slow">
    <p:split/>
    <p:sndAc>
      <p:stSnd>
        <p:snd r:embed="rId1" name="PROIETT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noProof="0"/>
              <a:t>Fare clic sull'icona per inserire un grafico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9BCB5A8-54AA-482D-A93B-2D9EEE6AA6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5049973-3685-4AE1-B353-920E2C2AC0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C123BBC-661B-4317-A266-9A70C085E1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30381-EE2A-44A2-83C3-E43E8C8C76E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9437920"/>
      </p:ext>
    </p:extLst>
  </p:cSld>
  <p:clrMapOvr>
    <a:masterClrMapping/>
  </p:clrMapOvr>
  <p:transition spd="slow">
    <p:split/>
    <p:sndAc>
      <p:stSnd>
        <p:snd r:embed="rId1" name="PROIETT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F248F73-A2CF-4BF5-972C-5CCC2C569A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7966278-F11E-44FF-9C0A-C8F42EE2F9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CC36F60-7697-4CA5-9F91-AA4E585CCE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23E-EBED-461A-8927-9782617848B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7122140"/>
      </p:ext>
    </p:extLst>
  </p:cSld>
  <p:clrMapOvr>
    <a:masterClrMapping/>
  </p:clrMapOvr>
  <p:transition spd="slow">
    <p:split/>
    <p:sndAc>
      <p:stSnd>
        <p:snd r:embed="rId1" name="PROIETT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CFC5594-0AA2-4C3E-8F8B-A941D8B605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C64F98B-71E6-4FF6-B8F7-F52F565E2A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CBB12EB-514B-44E0-A3A6-E1C4C090A2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1F59A-583C-4AE8-8B64-FCF58041B41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0415845"/>
      </p:ext>
    </p:extLst>
  </p:cSld>
  <p:clrMapOvr>
    <a:masterClrMapping/>
  </p:clrMapOvr>
  <p:transition spd="slow">
    <p:split/>
    <p:sndAc>
      <p:stSnd>
        <p:snd r:embed="rId1" name="PROIETT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2C459E4-67F4-42AB-A607-5E345E0C34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3D78BC8-9973-4011-A897-C0163E3E63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2020B30-638A-465A-A25B-7AB561E26A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8B34C-4772-4692-B63A-B3E145E11F5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5244222"/>
      </p:ext>
    </p:extLst>
  </p:cSld>
  <p:clrMapOvr>
    <a:masterClrMapping/>
  </p:clrMapOvr>
  <p:transition spd="slow">
    <p:split/>
    <p:sndAc>
      <p:stSnd>
        <p:snd r:embed="rId1" name="PROIETT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81AA69A-729B-4EE5-B077-70CF56863C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B0A21CF-33F2-4E6E-BE10-C53189CAED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FC1D09F5-522C-4C54-BD44-F0D2C53DBC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89B1E-27CB-46EB-B74E-44E350D9BF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993505"/>
      </p:ext>
    </p:extLst>
  </p:cSld>
  <p:clrMapOvr>
    <a:masterClrMapping/>
  </p:clrMapOvr>
  <p:transition spd="slow">
    <p:split/>
    <p:sndAc>
      <p:stSnd>
        <p:snd r:embed="rId1" name="PROIETT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5C7DF6-4B92-44A7-81BF-347E268DA7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678DA3-9A9F-4D3B-803A-E2DC959531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5E163A-D550-477E-852A-9390DE111D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72358-A39A-4196-ACCA-850C19F10A5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8577764"/>
      </p:ext>
    </p:extLst>
  </p:cSld>
  <p:clrMapOvr>
    <a:masterClrMapping/>
  </p:clrMapOvr>
  <p:transition spd="slow">
    <p:split/>
    <p:sndAc>
      <p:stSnd>
        <p:snd r:embed="rId1" name="PROIETT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83113AC-CFC2-4F1D-B4EE-BF1CC2E821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98289CD-23D9-421C-86AA-509A2CF544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BD9302-06E7-4A2F-A6BE-6E97665157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DA067-9B33-4993-82DA-664C196A4C9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7920909"/>
      </p:ext>
    </p:extLst>
  </p:cSld>
  <p:clrMapOvr>
    <a:masterClrMapping/>
  </p:clrMapOvr>
  <p:transition spd="slow">
    <p:split/>
    <p:sndAc>
      <p:stSnd>
        <p:snd r:embed="rId1" name="PROIETT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B91219C-E2A1-48A0-AC3F-B4E359D80D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A2B1CB2-A15C-4BC6-845C-1A697FA589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1DE27C4-8B92-4732-82F7-A27C4FD3B8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BCF4-7360-40B3-9F91-036FC26CED2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8969091"/>
      </p:ext>
    </p:extLst>
  </p:cSld>
  <p:clrMapOvr>
    <a:masterClrMapping/>
  </p:clrMapOvr>
  <p:transition spd="slow">
    <p:split/>
    <p:sndAc>
      <p:stSnd>
        <p:snd r:embed="rId1" name="PROIETT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FFDDEDB-11A5-450F-B731-0EF14DBFEF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1821C4A-1261-4365-B497-5552A18D83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CC278BC-45FA-40D1-91C2-1D13DEBB28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98D57-9886-4495-941D-0983B5A6935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9566245"/>
      </p:ext>
    </p:extLst>
  </p:cSld>
  <p:clrMapOvr>
    <a:masterClrMapping/>
  </p:clrMapOvr>
  <p:transition spd="slow">
    <p:split/>
    <p:sndAc>
      <p:stSnd>
        <p:snd r:embed="rId1" name="PROIETT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51C71A5-6229-4ADF-9385-7763BA5447D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762000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3F2EED0-6352-4575-A27A-108B8FE21B7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F38A02F-344B-4DD5-8B95-10B864E602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F423001-320D-4D26-8A63-DD03E9448DE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089C1C0-8180-4A3C-8213-927B8939A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3E64BBD-C7B0-4745-84FF-F2F201822D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>
    <p:split/>
    <p:sndAc>
      <p:stSnd>
        <p:snd r:embed="rId16" name="PROIETT.WAV"/>
      </p:stSnd>
    </p:sndAc>
  </p:transition>
  <p:hf hdr="0" ftr="0" dt="0"/>
  <p:txStyles>
    <p:titleStyle>
      <a:lvl1pPr algn="ctr" defTabSz="7620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defTabSz="7620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defTabSz="7620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defTabSz="7620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defTabSz="7620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defTabSz="7620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defTabSz="7620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defTabSz="7620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defTabSz="762000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762000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762000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762000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../ALTRE%20TECNICHE%20DI%20MODULAZIONE.htm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../velocit&#224;%20corrente_segnali.doc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://www.altavista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numero diapositiva 5">
            <a:extLst>
              <a:ext uri="{FF2B5EF4-FFF2-40B4-BE49-F238E27FC236}">
                <a16:creationId xmlns:a16="http://schemas.microsoft.com/office/drawing/2014/main" id="{3AEC00DD-87D4-4D83-96A3-D5C97744D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80546B1E-CCD4-4A46-9D31-E97973C25D34}" type="slidenum">
              <a:rPr lang="it-IT" altLang="it-IT" sz="1400" smtClean="0"/>
              <a:pPr>
                <a:spcBef>
                  <a:spcPct val="0"/>
                </a:spcBef>
                <a:buSzTx/>
                <a:buFontTx/>
                <a:buNone/>
              </a:pPr>
              <a:t>1</a:t>
            </a:fld>
            <a:endParaRPr lang="it-IT" altLang="it-IT" sz="14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5750937-5A7A-4418-AB63-FD77076A0B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/>
              <a:t>Consideriamo un’insieme di computer, eventualmente basati su architetture diverse:</a:t>
            </a:r>
          </a:p>
          <a:p>
            <a:pPr lvl="1"/>
            <a:r>
              <a:rPr lang="it-IT" altLang="it-IT"/>
              <a:t>Sistemi di tipo:</a:t>
            </a:r>
          </a:p>
          <a:p>
            <a:pPr lvl="2"/>
            <a:r>
              <a:rPr lang="it-IT" altLang="it-IT"/>
              <a:t>Windows</a:t>
            </a:r>
          </a:p>
          <a:p>
            <a:pPr lvl="2"/>
            <a:r>
              <a:rPr lang="it-IT" altLang="it-IT"/>
              <a:t>Unix</a:t>
            </a:r>
          </a:p>
          <a:p>
            <a:pPr lvl="2"/>
            <a:r>
              <a:rPr lang="it-IT" altLang="it-IT"/>
              <a:t>Linux</a:t>
            </a:r>
          </a:p>
          <a:p>
            <a:pPr lvl="2"/>
            <a:r>
              <a:rPr lang="it-IT" altLang="it-IT"/>
              <a:t>Apple</a:t>
            </a:r>
          </a:p>
          <a:p>
            <a:pPr lvl="2"/>
            <a:endParaRPr lang="it-IT" altLang="it-IT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AC866615-634A-4DE3-8B14-E7F28CEB31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Il concetto di </a:t>
            </a:r>
            <a:r>
              <a:rPr lang="it-IT" altLang="it-IT" b="1"/>
              <a:t>rete</a:t>
            </a:r>
          </a:p>
        </p:txBody>
      </p:sp>
      <p:pic>
        <p:nvPicPr>
          <p:cNvPr id="4101" name="Picture 4" descr="buca012j">
            <a:extLst>
              <a:ext uri="{FF2B5EF4-FFF2-40B4-BE49-F238E27FC236}">
                <a16:creationId xmlns:a16="http://schemas.microsoft.com/office/drawing/2014/main" id="{38767908-D307-478F-B6D3-BD2B4327B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429000"/>
            <a:ext cx="11207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bugc055d">
            <a:extLst>
              <a:ext uri="{FF2B5EF4-FFF2-40B4-BE49-F238E27FC236}">
                <a16:creationId xmlns:a16="http://schemas.microsoft.com/office/drawing/2014/main" id="{B8C7C6BD-5D2C-44D2-AFC6-83E353190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124200"/>
            <a:ext cx="146367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6" descr="busi026d">
            <a:extLst>
              <a:ext uri="{FF2B5EF4-FFF2-40B4-BE49-F238E27FC236}">
                <a16:creationId xmlns:a16="http://schemas.microsoft.com/office/drawing/2014/main" id="{D96C59E4-FDFF-4FF9-B35A-68622BFCA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24400"/>
            <a:ext cx="1463675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7" descr="bugc069d">
            <a:extLst>
              <a:ext uri="{FF2B5EF4-FFF2-40B4-BE49-F238E27FC236}">
                <a16:creationId xmlns:a16="http://schemas.microsoft.com/office/drawing/2014/main" id="{E01BE86E-1DEA-4D4B-8D51-48F1883D3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257800"/>
            <a:ext cx="14636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Line 8">
            <a:extLst>
              <a:ext uri="{FF2B5EF4-FFF2-40B4-BE49-F238E27FC236}">
                <a16:creationId xmlns:a16="http://schemas.microsoft.com/office/drawing/2014/main" id="{CD730A49-1A5F-4ACC-B53E-5CEA4F73DC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48006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numero diapositiva 5">
            <a:extLst>
              <a:ext uri="{FF2B5EF4-FFF2-40B4-BE49-F238E27FC236}">
                <a16:creationId xmlns:a16="http://schemas.microsoft.com/office/drawing/2014/main" id="{09C9A519-BB16-46E2-B246-4ECB587ED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62215D38-27E8-4831-8092-9685092A5E2B}" type="slidenum">
              <a:rPr lang="it-IT" altLang="it-IT" sz="1400" smtClean="0"/>
              <a:pPr>
                <a:spcBef>
                  <a:spcPct val="0"/>
                </a:spcBef>
                <a:buSzTx/>
                <a:buFontTx/>
                <a:buNone/>
              </a:pPr>
              <a:t>10</a:t>
            </a:fld>
            <a:endParaRPr lang="it-IT" altLang="it-IT" sz="14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B42AEB1F-0396-436A-8D2A-5D166C94C7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Classificazione delle reti secondo l’estensione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EC44984F-24B2-4EC9-9AE9-3397CF637B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>
              <a:lnSpc>
                <a:spcPct val="90000"/>
              </a:lnSpc>
            </a:pPr>
            <a:r>
              <a:rPr lang="it-IT" altLang="it-IT"/>
              <a:t>Reti WAN: Wide Area Network</a:t>
            </a:r>
          </a:p>
          <a:p>
            <a:pPr lvl="1" defTabSz="914400">
              <a:lnSpc>
                <a:spcPct val="90000"/>
              </a:lnSpc>
            </a:pPr>
            <a:r>
              <a:rPr lang="it-IT" altLang="it-IT"/>
              <a:t>Collegano elaboratori situati in un area geografica: regione, stato o addirittura pianeta</a:t>
            </a:r>
          </a:p>
          <a:p>
            <a:pPr lvl="1" defTabSz="914400">
              <a:lnSpc>
                <a:spcPct val="90000"/>
              </a:lnSpc>
            </a:pPr>
            <a:r>
              <a:rPr lang="it-IT" altLang="it-IT"/>
              <a:t>Velocità ridotta ripetto alle LAN, indicativamente fino a 2 Mbit/secondo</a:t>
            </a:r>
          </a:p>
          <a:p>
            <a:pPr lvl="1" defTabSz="914400">
              <a:lnSpc>
                <a:spcPct val="90000"/>
              </a:lnSpc>
            </a:pPr>
            <a:r>
              <a:rPr lang="it-IT" altLang="it-IT"/>
              <a:t>Importanti le problematiche legate alla sicurezza</a:t>
            </a:r>
          </a:p>
          <a:p>
            <a:pPr lvl="2" defTabSz="914400">
              <a:lnSpc>
                <a:spcPct val="90000"/>
              </a:lnSpc>
            </a:pPr>
            <a:r>
              <a:rPr lang="it-IT" altLang="it-IT"/>
              <a:t>Es: accesso al database di una banca</a:t>
            </a:r>
          </a:p>
          <a:p>
            <a:pPr lvl="1" defTabSz="914400">
              <a:lnSpc>
                <a:spcPct val="90000"/>
              </a:lnSpc>
            </a:pPr>
            <a:r>
              <a:rPr lang="it-IT" altLang="it-IT"/>
              <a:t>Esempio: Internet</a:t>
            </a:r>
          </a:p>
        </p:txBody>
      </p:sp>
      <p:pic>
        <p:nvPicPr>
          <p:cNvPr id="22533" name="Picture 4" descr="internet">
            <a:extLst>
              <a:ext uri="{FF2B5EF4-FFF2-40B4-BE49-F238E27FC236}">
                <a16:creationId xmlns:a16="http://schemas.microsoft.com/office/drawing/2014/main" id="{96E6B247-F165-438E-97E8-9FFF8825D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648200"/>
            <a:ext cx="19891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numero diapositiva 5">
            <a:extLst>
              <a:ext uri="{FF2B5EF4-FFF2-40B4-BE49-F238E27FC236}">
                <a16:creationId xmlns:a16="http://schemas.microsoft.com/office/drawing/2014/main" id="{1A73D4B0-9B23-4466-98CD-B2798F1E8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30D49C6-7D81-4753-9A6D-FC1857F6E893}" type="slidenum">
              <a:rPr lang="it-IT" altLang="it-IT" sz="1400" smtClean="0"/>
              <a:pPr>
                <a:spcBef>
                  <a:spcPct val="0"/>
                </a:spcBef>
                <a:buSzTx/>
                <a:buFontTx/>
                <a:buNone/>
              </a:pPr>
              <a:t>11</a:t>
            </a:fld>
            <a:endParaRPr lang="it-IT" altLang="it-IT" sz="14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F6DA3855-A829-47AB-9D4F-207B76783B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Classificazione delle reti secondo l’estensione</a:t>
            </a: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435F0D51-3371-46B0-B5BD-79603E0628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/>
              <a:t>Reti MAN: Metropolitan Area Network</a:t>
            </a:r>
          </a:p>
          <a:p>
            <a:pPr lvl="1"/>
            <a:r>
              <a:rPr lang="it-IT" altLang="it-IT"/>
              <a:t>Collegano elaboratori situati in una città</a:t>
            </a:r>
          </a:p>
          <a:p>
            <a:pPr lvl="1"/>
            <a:r>
              <a:rPr lang="it-IT" altLang="it-IT"/>
              <a:t>Tipo di reti emerse recentemente con il cablaggio in fibra ottica di diverse città</a:t>
            </a:r>
          </a:p>
          <a:p>
            <a:pPr lvl="1"/>
            <a:r>
              <a:rPr lang="it-IT" altLang="it-IT"/>
              <a:t>Velocità elevata per l’utilizzo della fibra ottica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numero diapositiva 5">
            <a:extLst>
              <a:ext uri="{FF2B5EF4-FFF2-40B4-BE49-F238E27FC236}">
                <a16:creationId xmlns:a16="http://schemas.microsoft.com/office/drawing/2014/main" id="{20F2906F-98F8-40EA-8041-028095A8B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84BC0169-337B-4459-865E-706C1D8CC28D}" type="slidenum">
              <a:rPr lang="it-IT" altLang="it-IT" sz="1400" smtClean="0"/>
              <a:pPr>
                <a:spcBef>
                  <a:spcPct val="0"/>
                </a:spcBef>
                <a:buSzTx/>
                <a:buFontTx/>
                <a:buNone/>
              </a:pPr>
              <a:t>12</a:t>
            </a:fld>
            <a:endParaRPr lang="it-IT" altLang="it-IT" sz="14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2213EB5B-D26B-40E9-A0AB-643F421778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19150"/>
          </a:xfrm>
          <a:solidFill>
            <a:srgbClr val="FDFEDA"/>
          </a:solidFill>
        </p:spPr>
        <p:txBody>
          <a:bodyPr/>
          <a:lstStyle/>
          <a:p>
            <a:r>
              <a:rPr lang="it-IT" altLang="it-IT" sz="2800"/>
              <a:t>Classificazione delle reti – flow chart</a:t>
            </a:r>
          </a:p>
        </p:txBody>
      </p:sp>
      <p:pic>
        <p:nvPicPr>
          <p:cNvPr id="26628" name="Picture 4" descr="classificaz">
            <a:extLst>
              <a:ext uri="{FF2B5EF4-FFF2-40B4-BE49-F238E27FC236}">
                <a16:creationId xmlns:a16="http://schemas.microsoft.com/office/drawing/2014/main" id="{1F1E5742-A3A5-4093-9B55-82106DBE1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1336675"/>
            <a:ext cx="7154863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numero diapositiva 5">
            <a:extLst>
              <a:ext uri="{FF2B5EF4-FFF2-40B4-BE49-F238E27FC236}">
                <a16:creationId xmlns:a16="http://schemas.microsoft.com/office/drawing/2014/main" id="{1F5CC9A7-655A-4213-9E75-34845D11D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1A616E9-2D06-459C-AB42-FAB7FE39AADC}" type="slidenum">
              <a:rPr lang="it-IT" altLang="it-IT" sz="1400" smtClean="0"/>
              <a:pPr>
                <a:spcBef>
                  <a:spcPct val="0"/>
                </a:spcBef>
                <a:buSzTx/>
                <a:buFontTx/>
                <a:buNone/>
              </a:pPr>
              <a:t>13</a:t>
            </a:fld>
            <a:endParaRPr lang="it-IT" altLang="it-IT" sz="14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554857C8-8113-44AE-B92C-D3874F9E8B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19150"/>
          </a:xfrm>
          <a:solidFill>
            <a:srgbClr val="FDFEDA"/>
          </a:solidFill>
        </p:spPr>
        <p:txBody>
          <a:bodyPr/>
          <a:lstStyle/>
          <a:p>
            <a:r>
              <a:rPr lang="it-IT" altLang="it-IT" sz="2800"/>
              <a:t>Struttura rete PC</a:t>
            </a:r>
          </a:p>
        </p:txBody>
      </p:sp>
      <p:pic>
        <p:nvPicPr>
          <p:cNvPr id="28676" name="Picture 4" descr="struttura">
            <a:extLst>
              <a:ext uri="{FF2B5EF4-FFF2-40B4-BE49-F238E27FC236}">
                <a16:creationId xmlns:a16="http://schemas.microsoft.com/office/drawing/2014/main" id="{94F1153D-0AF7-438A-83F2-E25713872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1327150"/>
            <a:ext cx="733583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numero diapositiva 5">
            <a:extLst>
              <a:ext uri="{FF2B5EF4-FFF2-40B4-BE49-F238E27FC236}">
                <a16:creationId xmlns:a16="http://schemas.microsoft.com/office/drawing/2014/main" id="{CA7B8B02-D6E1-45E5-9A58-43AF68C81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17E4670-6C14-4757-937A-F1F8BD968DBE}" type="slidenum">
              <a:rPr lang="it-IT" altLang="it-IT" sz="1400" smtClean="0"/>
              <a:pPr>
                <a:spcBef>
                  <a:spcPct val="0"/>
                </a:spcBef>
                <a:buSzTx/>
                <a:buFontTx/>
                <a:buNone/>
              </a:pPr>
              <a:t>14</a:t>
            </a:fld>
            <a:endParaRPr lang="it-IT" altLang="it-IT" sz="14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4221C847-13EB-49FE-BB39-22358C0426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Struttura interna di una rete</a:t>
            </a:r>
          </a:p>
        </p:txBody>
      </p:sp>
      <p:pic>
        <p:nvPicPr>
          <p:cNvPr id="30724" name="Picture 3" descr="bugc058d">
            <a:extLst>
              <a:ext uri="{FF2B5EF4-FFF2-40B4-BE49-F238E27FC236}">
                <a16:creationId xmlns:a16="http://schemas.microsoft.com/office/drawing/2014/main" id="{84FD20FD-99F8-4237-BD0C-A59FF6F6C4AA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152650"/>
            <a:ext cx="1585913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5" name="Picture 4" descr="busi026d">
            <a:extLst>
              <a:ext uri="{FF2B5EF4-FFF2-40B4-BE49-F238E27FC236}">
                <a16:creationId xmlns:a16="http://schemas.microsoft.com/office/drawing/2014/main" id="{B8168919-4CF8-4BDA-AD3E-EFA8558B1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81200"/>
            <a:ext cx="1463675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Oval 5">
            <a:extLst>
              <a:ext uri="{FF2B5EF4-FFF2-40B4-BE49-F238E27FC236}">
                <a16:creationId xmlns:a16="http://schemas.microsoft.com/office/drawing/2014/main" id="{F368D750-EFB3-42B5-87E4-3BB58EE1C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124200"/>
            <a:ext cx="3048000" cy="2895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it-IT" altLang="it-IT" sz="2000">
              <a:solidFill>
                <a:schemeClr val="hlink"/>
              </a:solidFill>
            </a:endParaRPr>
          </a:p>
        </p:txBody>
      </p:sp>
      <p:sp>
        <p:nvSpPr>
          <p:cNvPr id="30727" name="Text Box 6">
            <a:extLst>
              <a:ext uri="{FF2B5EF4-FFF2-40B4-BE49-F238E27FC236}">
                <a16:creationId xmlns:a16="http://schemas.microsoft.com/office/drawing/2014/main" id="{BBCB6FE5-F492-4B5A-94BD-3C0FFBAF8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267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it-IT" altLang="it-IT" sz="2400">
                <a:latin typeface="Tahoma" panose="020B0604030504040204" pitchFamily="34" charset="0"/>
              </a:rPr>
              <a:t>Rete</a:t>
            </a:r>
          </a:p>
        </p:txBody>
      </p:sp>
      <p:sp>
        <p:nvSpPr>
          <p:cNvPr id="30728" name="Line 7">
            <a:extLst>
              <a:ext uri="{FF2B5EF4-FFF2-40B4-BE49-F238E27FC236}">
                <a16:creationId xmlns:a16="http://schemas.microsoft.com/office/drawing/2014/main" id="{1A5A70D8-9FE6-471D-B9F3-401593BD3CD3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667000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30729" name="Line 8">
            <a:extLst>
              <a:ext uri="{FF2B5EF4-FFF2-40B4-BE49-F238E27FC236}">
                <a16:creationId xmlns:a16="http://schemas.microsoft.com/office/drawing/2014/main" id="{FAD9B884-3665-44BF-8D9C-3324E5EA64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38800" y="2743200"/>
            <a:ext cx="1295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30730" name="Text Box 9">
            <a:extLst>
              <a:ext uri="{FF2B5EF4-FFF2-40B4-BE49-F238E27FC236}">
                <a16:creationId xmlns:a16="http://schemas.microsoft.com/office/drawing/2014/main" id="{77ACCE1A-2F4C-4780-BA99-B80B9D2CB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800600"/>
            <a:ext cx="2209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it-IT" altLang="it-IT" sz="2400">
                <a:latin typeface="Tahoma" panose="020B0604030504040204" pitchFamily="34" charset="0"/>
              </a:rPr>
              <a:t>Come è fatta internamente la rete?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numero diapositiva 5">
            <a:extLst>
              <a:ext uri="{FF2B5EF4-FFF2-40B4-BE49-F238E27FC236}">
                <a16:creationId xmlns:a16="http://schemas.microsoft.com/office/drawing/2014/main" id="{23EAA439-4F57-46B6-9BA7-063D6132C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3A6A9E8-8F44-49FA-878A-86F3EEC61A6A}" type="slidenum">
              <a:rPr lang="it-IT" altLang="it-IT" sz="1400" smtClean="0"/>
              <a:pPr>
                <a:spcBef>
                  <a:spcPct val="0"/>
                </a:spcBef>
                <a:buSzTx/>
                <a:buFontTx/>
                <a:buNone/>
              </a:pPr>
              <a:t>15</a:t>
            </a:fld>
            <a:endParaRPr lang="it-IT" altLang="it-IT" sz="14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C3779118-1B62-4792-84C6-FFB8E5D3E8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Struttura interna di una rete</a:t>
            </a:r>
          </a:p>
        </p:txBody>
      </p:sp>
      <p:pic>
        <p:nvPicPr>
          <p:cNvPr id="32772" name="Picture 3" descr="bugc058d">
            <a:extLst>
              <a:ext uri="{FF2B5EF4-FFF2-40B4-BE49-F238E27FC236}">
                <a16:creationId xmlns:a16="http://schemas.microsoft.com/office/drawing/2014/main" id="{14D82380-5646-4D26-AB5F-DDF4D395F988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152650"/>
            <a:ext cx="981075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3" name="Picture 4" descr="busi026d">
            <a:extLst>
              <a:ext uri="{FF2B5EF4-FFF2-40B4-BE49-F238E27FC236}">
                <a16:creationId xmlns:a16="http://schemas.microsoft.com/office/drawing/2014/main" id="{DD551BB9-7669-4547-88D6-C5275208F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981200"/>
            <a:ext cx="85407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Oval 5">
            <a:extLst>
              <a:ext uri="{FF2B5EF4-FFF2-40B4-BE49-F238E27FC236}">
                <a16:creationId xmlns:a16="http://schemas.microsoft.com/office/drawing/2014/main" id="{D450C3BC-75E1-4F5E-B592-43FBDB73F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981200"/>
            <a:ext cx="4267200" cy="40544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it-IT" altLang="it-IT" sz="2000">
              <a:solidFill>
                <a:schemeClr val="hlink"/>
              </a:solidFill>
            </a:endParaRPr>
          </a:p>
        </p:txBody>
      </p:sp>
      <p:sp>
        <p:nvSpPr>
          <p:cNvPr id="32775" name="Oval 6">
            <a:extLst>
              <a:ext uri="{FF2B5EF4-FFF2-40B4-BE49-F238E27FC236}">
                <a16:creationId xmlns:a16="http://schemas.microsoft.com/office/drawing/2014/main" id="{E4D19D70-3D74-4202-804E-27F2146A0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124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it-IT" altLang="it-IT" sz="2000">
              <a:solidFill>
                <a:schemeClr val="hlink"/>
              </a:solidFill>
            </a:endParaRPr>
          </a:p>
        </p:txBody>
      </p:sp>
      <p:sp>
        <p:nvSpPr>
          <p:cNvPr id="32776" name="Oval 7">
            <a:extLst>
              <a:ext uri="{FF2B5EF4-FFF2-40B4-BE49-F238E27FC236}">
                <a16:creationId xmlns:a16="http://schemas.microsoft.com/office/drawing/2014/main" id="{CEC406FB-B56D-4B66-8DC2-3CA770990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953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it-IT" altLang="it-IT" sz="2000">
              <a:solidFill>
                <a:schemeClr val="hlink"/>
              </a:solidFill>
            </a:endParaRPr>
          </a:p>
        </p:txBody>
      </p:sp>
      <p:sp>
        <p:nvSpPr>
          <p:cNvPr id="32777" name="Oval 8">
            <a:extLst>
              <a:ext uri="{FF2B5EF4-FFF2-40B4-BE49-F238E27FC236}">
                <a16:creationId xmlns:a16="http://schemas.microsoft.com/office/drawing/2014/main" id="{1AC3E17E-534A-4398-B379-910C12335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743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it-IT" altLang="it-IT" sz="2000">
              <a:solidFill>
                <a:schemeClr val="hlink"/>
              </a:solidFill>
            </a:endParaRPr>
          </a:p>
        </p:txBody>
      </p:sp>
      <p:sp>
        <p:nvSpPr>
          <p:cNvPr id="32778" name="Oval 9">
            <a:extLst>
              <a:ext uri="{FF2B5EF4-FFF2-40B4-BE49-F238E27FC236}">
                <a16:creationId xmlns:a16="http://schemas.microsoft.com/office/drawing/2014/main" id="{0AC34422-508A-4570-B367-10F6A7EF2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971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it-IT" altLang="it-IT" sz="2000">
              <a:solidFill>
                <a:schemeClr val="hlink"/>
              </a:solidFill>
            </a:endParaRPr>
          </a:p>
        </p:txBody>
      </p:sp>
      <p:sp>
        <p:nvSpPr>
          <p:cNvPr id="32779" name="Oval 10">
            <a:extLst>
              <a:ext uri="{FF2B5EF4-FFF2-40B4-BE49-F238E27FC236}">
                <a16:creationId xmlns:a16="http://schemas.microsoft.com/office/drawing/2014/main" id="{CAC39A33-D767-4966-AA8E-9ACCD01CF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495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it-IT" altLang="it-IT" sz="2000">
              <a:solidFill>
                <a:schemeClr val="hlink"/>
              </a:solidFill>
            </a:endParaRPr>
          </a:p>
        </p:txBody>
      </p:sp>
      <p:sp>
        <p:nvSpPr>
          <p:cNvPr id="32780" name="Line 11">
            <a:extLst>
              <a:ext uri="{FF2B5EF4-FFF2-40B4-BE49-F238E27FC236}">
                <a16:creationId xmlns:a16="http://schemas.microsoft.com/office/drawing/2014/main" id="{44BC230D-AD74-4B4D-B70B-9040A8A5C63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2667000"/>
            <a:ext cx="762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32781" name="Line 12">
            <a:extLst>
              <a:ext uri="{FF2B5EF4-FFF2-40B4-BE49-F238E27FC236}">
                <a16:creationId xmlns:a16="http://schemas.microsoft.com/office/drawing/2014/main" id="{F287CC5F-9B34-498D-AE59-3079AFD79F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00800" y="26670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32782" name="Line 13">
            <a:extLst>
              <a:ext uri="{FF2B5EF4-FFF2-40B4-BE49-F238E27FC236}">
                <a16:creationId xmlns:a16="http://schemas.microsoft.com/office/drawing/2014/main" id="{83AEA3E6-2241-4A0A-A8C3-CC9D8365E2D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2971800"/>
            <a:ext cx="1371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32783" name="Line 14">
            <a:extLst>
              <a:ext uri="{FF2B5EF4-FFF2-40B4-BE49-F238E27FC236}">
                <a16:creationId xmlns:a16="http://schemas.microsoft.com/office/drawing/2014/main" id="{E5997B1F-3FDA-442C-8457-5AFE92D52A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800" y="3200400"/>
            <a:ext cx="1143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32784" name="Line 15">
            <a:extLst>
              <a:ext uri="{FF2B5EF4-FFF2-40B4-BE49-F238E27FC236}">
                <a16:creationId xmlns:a16="http://schemas.microsoft.com/office/drawing/2014/main" id="{B350CDCD-199D-48EC-A380-BE8603DE2C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3429000"/>
            <a:ext cx="1752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32785" name="Line 16">
            <a:extLst>
              <a:ext uri="{FF2B5EF4-FFF2-40B4-BE49-F238E27FC236}">
                <a16:creationId xmlns:a16="http://schemas.microsoft.com/office/drawing/2014/main" id="{32A7BB72-161B-4144-82D4-2D328984DE4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4800600"/>
            <a:ext cx="2133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32786" name="Line 17">
            <a:extLst>
              <a:ext uri="{FF2B5EF4-FFF2-40B4-BE49-F238E27FC236}">
                <a16:creationId xmlns:a16="http://schemas.microsoft.com/office/drawing/2014/main" id="{071368D0-9A36-45BF-823E-B427AC7E07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3352800"/>
            <a:ext cx="9144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32787" name="Oval 18">
            <a:extLst>
              <a:ext uri="{FF2B5EF4-FFF2-40B4-BE49-F238E27FC236}">
                <a16:creationId xmlns:a16="http://schemas.microsoft.com/office/drawing/2014/main" id="{C772C082-20F5-4C96-B2BF-7D73E569F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3886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it-IT" altLang="it-IT" sz="2000">
              <a:solidFill>
                <a:schemeClr val="hlink"/>
              </a:solidFill>
            </a:endParaRPr>
          </a:p>
        </p:txBody>
      </p:sp>
      <p:sp>
        <p:nvSpPr>
          <p:cNvPr id="32788" name="Text Box 19">
            <a:extLst>
              <a:ext uri="{FF2B5EF4-FFF2-40B4-BE49-F238E27FC236}">
                <a16:creationId xmlns:a16="http://schemas.microsoft.com/office/drawing/2014/main" id="{54AEF60A-87B1-43E2-ABCD-C25A04B2F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038600"/>
            <a:ext cx="19812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it-IT" altLang="it-IT" sz="2400">
                <a:latin typeface="Tahoma" panose="020B0604030504040204" pitchFamily="34" charset="0"/>
              </a:rPr>
              <a:t>IS: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it-IT" altLang="it-IT" sz="2400">
                <a:latin typeface="Tahoma" panose="020B0604030504040204" pitchFamily="34" charset="0"/>
              </a:rPr>
              <a:t>Intermediate sistem</a:t>
            </a:r>
          </a:p>
        </p:txBody>
      </p:sp>
      <p:sp>
        <p:nvSpPr>
          <p:cNvPr id="32789" name="Line 20">
            <a:extLst>
              <a:ext uri="{FF2B5EF4-FFF2-40B4-BE49-F238E27FC236}">
                <a16:creationId xmlns:a16="http://schemas.microsoft.com/office/drawing/2014/main" id="{25323D46-CB47-42EE-8E12-AF81F76EDD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1400" y="41148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32790" name="Text Box 21">
            <a:extLst>
              <a:ext uri="{FF2B5EF4-FFF2-40B4-BE49-F238E27FC236}">
                <a16:creationId xmlns:a16="http://schemas.microsoft.com/office/drawing/2014/main" id="{E1F96E92-7BAA-4CCE-B100-3EF9A5FBD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76800"/>
            <a:ext cx="2590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it-IT" altLang="it-IT" sz="2400">
                <a:latin typeface="Tahoma" panose="020B0604030504040204" pitchFamily="34" charset="0"/>
              </a:rPr>
              <a:t>Linee: connessione diretta tra due nodi</a:t>
            </a:r>
          </a:p>
        </p:txBody>
      </p:sp>
      <p:sp>
        <p:nvSpPr>
          <p:cNvPr id="32791" name="Line 22">
            <a:extLst>
              <a:ext uri="{FF2B5EF4-FFF2-40B4-BE49-F238E27FC236}">
                <a16:creationId xmlns:a16="http://schemas.microsoft.com/office/drawing/2014/main" id="{5BB217E1-B109-4F6F-899F-FFE9B0F8BB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28194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32792" name="Text Box 23">
            <a:extLst>
              <a:ext uri="{FF2B5EF4-FFF2-40B4-BE49-F238E27FC236}">
                <a16:creationId xmlns:a16="http://schemas.microsoft.com/office/drawing/2014/main" id="{9F0F18D9-7568-4208-8ED0-A04F6437A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657600"/>
            <a:ext cx="1981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it-IT" altLang="it-IT" sz="2400">
                <a:latin typeface="Tahoma" panose="020B0604030504040204" pitchFamily="34" charset="0"/>
              </a:rPr>
              <a:t>ES: end system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numero diapositiva 5">
            <a:extLst>
              <a:ext uri="{FF2B5EF4-FFF2-40B4-BE49-F238E27FC236}">
                <a16:creationId xmlns:a16="http://schemas.microsoft.com/office/drawing/2014/main" id="{D4E3AB92-4736-4A66-9399-F958BAF8F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33769B2-B18F-4E7E-9D79-501A67960ED7}" type="slidenum">
              <a:rPr lang="it-IT" altLang="it-IT" sz="1400" smtClean="0"/>
              <a:pPr>
                <a:spcBef>
                  <a:spcPct val="0"/>
                </a:spcBef>
                <a:buSzTx/>
                <a:buFontTx/>
                <a:buNone/>
              </a:pPr>
              <a:t>16</a:t>
            </a:fld>
            <a:endParaRPr lang="it-IT" altLang="it-IT" sz="14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9580CDCA-9DD4-413F-BB93-877F6BE12C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Struttura interna di una rete</a:t>
            </a: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E415A454-C347-4327-873D-A48F1C296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>
              <a:lnSpc>
                <a:spcPct val="90000"/>
              </a:lnSpc>
            </a:pPr>
            <a:r>
              <a:rPr lang="it-IT" altLang="it-IT" sz="2800"/>
              <a:t>Le linee rappresentano una connessione fisica diretta tra due nodi (cavo, fibra ottica, connessione via satellite)</a:t>
            </a:r>
          </a:p>
          <a:p>
            <a:pPr defTabSz="914400">
              <a:lnSpc>
                <a:spcPct val="90000"/>
              </a:lnSpc>
            </a:pPr>
            <a:r>
              <a:rPr lang="it-IT" altLang="it-IT" sz="2800"/>
              <a:t> Gli IS sono dei dispositivi che consentono il trasferimento di informazioni all’interno della rete, possono essere costituiti da un computer o da un dispositivo dedicato (switch o router)</a:t>
            </a:r>
          </a:p>
          <a:p>
            <a:pPr defTabSz="914400">
              <a:lnSpc>
                <a:spcPct val="90000"/>
              </a:lnSpc>
            </a:pPr>
            <a:r>
              <a:rPr lang="it-IT" altLang="it-IT" sz="2800"/>
              <a:t>Gli ES sono dispositivi che non svolgono funzioni di trasferimento di informazioni, sono cioè semplici utilizzatori della rete (computer, stampanti, terminali)</a:t>
            </a:r>
          </a:p>
          <a:p>
            <a:pPr defTabSz="914400">
              <a:lnSpc>
                <a:spcPct val="90000"/>
              </a:lnSpc>
              <a:buFontTx/>
              <a:buNone/>
            </a:pPr>
            <a:endParaRPr lang="it-IT" altLang="it-IT" sz="2800"/>
          </a:p>
          <a:p>
            <a:pPr defTabSz="914400">
              <a:lnSpc>
                <a:spcPct val="90000"/>
              </a:lnSpc>
              <a:buFontTx/>
              <a:buNone/>
            </a:pPr>
            <a:endParaRPr lang="it-IT" altLang="it-IT" sz="2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numero diapositiva 5">
            <a:extLst>
              <a:ext uri="{FF2B5EF4-FFF2-40B4-BE49-F238E27FC236}">
                <a16:creationId xmlns:a16="http://schemas.microsoft.com/office/drawing/2014/main" id="{2AA4111F-AC2A-4562-A05B-B0391FD5E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AB212A5-CE19-4A43-9F9F-16148BEA5A75}" type="slidenum">
              <a:rPr lang="it-IT" altLang="it-IT" sz="1400" smtClean="0"/>
              <a:pPr>
                <a:spcBef>
                  <a:spcPct val="0"/>
                </a:spcBef>
                <a:buSzTx/>
                <a:buFontTx/>
                <a:buNone/>
              </a:pPr>
              <a:t>17</a:t>
            </a:fld>
            <a:endParaRPr lang="it-IT" altLang="it-IT" sz="14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6FDC0057-3DCC-47A6-9285-CB890B74BB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Struttura interna di una rete</a:t>
            </a:r>
          </a:p>
        </p:txBody>
      </p:sp>
      <p:pic>
        <p:nvPicPr>
          <p:cNvPr id="36868" name="Picture 3" descr="bugc058d">
            <a:extLst>
              <a:ext uri="{FF2B5EF4-FFF2-40B4-BE49-F238E27FC236}">
                <a16:creationId xmlns:a16="http://schemas.microsoft.com/office/drawing/2014/main" id="{EAAEDBF9-C891-466F-8E82-2F2F9387BD09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152650"/>
            <a:ext cx="981075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69" name="Picture 4" descr="busi026d">
            <a:extLst>
              <a:ext uri="{FF2B5EF4-FFF2-40B4-BE49-F238E27FC236}">
                <a16:creationId xmlns:a16="http://schemas.microsoft.com/office/drawing/2014/main" id="{4F34BE28-C997-4988-A210-BBA48B9DB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981200"/>
            <a:ext cx="85407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Oval 5">
            <a:extLst>
              <a:ext uri="{FF2B5EF4-FFF2-40B4-BE49-F238E27FC236}">
                <a16:creationId xmlns:a16="http://schemas.microsoft.com/office/drawing/2014/main" id="{AE3719A8-090E-491B-9AE2-EDA6BEAA1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981200"/>
            <a:ext cx="4267200" cy="40544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it-IT" altLang="it-IT" sz="2000">
              <a:solidFill>
                <a:schemeClr val="hlink"/>
              </a:solidFill>
            </a:endParaRPr>
          </a:p>
        </p:txBody>
      </p:sp>
      <p:sp>
        <p:nvSpPr>
          <p:cNvPr id="36871" name="Oval 6">
            <a:extLst>
              <a:ext uri="{FF2B5EF4-FFF2-40B4-BE49-F238E27FC236}">
                <a16:creationId xmlns:a16="http://schemas.microsoft.com/office/drawing/2014/main" id="{7D6F27BF-A3CA-4BF5-B48E-09F6F1975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124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it-IT" altLang="it-IT" sz="2000">
              <a:solidFill>
                <a:schemeClr val="hlink"/>
              </a:solidFill>
            </a:endParaRPr>
          </a:p>
        </p:txBody>
      </p:sp>
      <p:sp>
        <p:nvSpPr>
          <p:cNvPr id="36872" name="Oval 7">
            <a:extLst>
              <a:ext uri="{FF2B5EF4-FFF2-40B4-BE49-F238E27FC236}">
                <a16:creationId xmlns:a16="http://schemas.microsoft.com/office/drawing/2014/main" id="{46AC6D1D-1A80-45E4-8CF3-EC5A0C330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953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it-IT" altLang="it-IT" sz="2000">
              <a:solidFill>
                <a:schemeClr val="hlink"/>
              </a:solidFill>
            </a:endParaRPr>
          </a:p>
        </p:txBody>
      </p:sp>
      <p:sp>
        <p:nvSpPr>
          <p:cNvPr id="36873" name="Oval 8">
            <a:extLst>
              <a:ext uri="{FF2B5EF4-FFF2-40B4-BE49-F238E27FC236}">
                <a16:creationId xmlns:a16="http://schemas.microsoft.com/office/drawing/2014/main" id="{8FA9E564-7D52-479E-BE78-ADF4667AD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743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it-IT" altLang="it-IT" sz="2000">
              <a:solidFill>
                <a:schemeClr val="hlink"/>
              </a:solidFill>
            </a:endParaRPr>
          </a:p>
        </p:txBody>
      </p:sp>
      <p:sp>
        <p:nvSpPr>
          <p:cNvPr id="36874" name="Oval 9">
            <a:extLst>
              <a:ext uri="{FF2B5EF4-FFF2-40B4-BE49-F238E27FC236}">
                <a16:creationId xmlns:a16="http://schemas.microsoft.com/office/drawing/2014/main" id="{F7977E4E-769D-4C07-9ECB-AFCE5C82D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971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it-IT" altLang="it-IT" sz="2000">
              <a:solidFill>
                <a:schemeClr val="hlink"/>
              </a:solidFill>
            </a:endParaRPr>
          </a:p>
        </p:txBody>
      </p:sp>
      <p:sp>
        <p:nvSpPr>
          <p:cNvPr id="36875" name="Oval 10">
            <a:extLst>
              <a:ext uri="{FF2B5EF4-FFF2-40B4-BE49-F238E27FC236}">
                <a16:creationId xmlns:a16="http://schemas.microsoft.com/office/drawing/2014/main" id="{115F6212-754F-4B53-9595-165D03D9D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495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it-IT" altLang="it-IT" sz="2000">
              <a:solidFill>
                <a:schemeClr val="hlink"/>
              </a:solidFill>
            </a:endParaRPr>
          </a:p>
        </p:txBody>
      </p:sp>
      <p:sp>
        <p:nvSpPr>
          <p:cNvPr id="36876" name="Line 11">
            <a:extLst>
              <a:ext uri="{FF2B5EF4-FFF2-40B4-BE49-F238E27FC236}">
                <a16:creationId xmlns:a16="http://schemas.microsoft.com/office/drawing/2014/main" id="{53276D53-E507-4B3F-8076-8D560C9DEB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2667000"/>
            <a:ext cx="762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36877" name="Line 12">
            <a:extLst>
              <a:ext uri="{FF2B5EF4-FFF2-40B4-BE49-F238E27FC236}">
                <a16:creationId xmlns:a16="http://schemas.microsoft.com/office/drawing/2014/main" id="{B4229076-5C72-44AE-BD1B-F82DA94A69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00800" y="26670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36878" name="Line 13">
            <a:extLst>
              <a:ext uri="{FF2B5EF4-FFF2-40B4-BE49-F238E27FC236}">
                <a16:creationId xmlns:a16="http://schemas.microsoft.com/office/drawing/2014/main" id="{622C7299-BC6E-4D21-8BD4-B6B60F762B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2971800"/>
            <a:ext cx="1371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36879" name="Line 14">
            <a:extLst>
              <a:ext uri="{FF2B5EF4-FFF2-40B4-BE49-F238E27FC236}">
                <a16:creationId xmlns:a16="http://schemas.microsoft.com/office/drawing/2014/main" id="{C4DAD454-0B7C-4008-9F56-C381842D96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800" y="3200400"/>
            <a:ext cx="1143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36880" name="Line 15">
            <a:extLst>
              <a:ext uri="{FF2B5EF4-FFF2-40B4-BE49-F238E27FC236}">
                <a16:creationId xmlns:a16="http://schemas.microsoft.com/office/drawing/2014/main" id="{5619E3E1-9E24-4864-AAD2-1911F68B27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3429000"/>
            <a:ext cx="1752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36881" name="Line 16">
            <a:extLst>
              <a:ext uri="{FF2B5EF4-FFF2-40B4-BE49-F238E27FC236}">
                <a16:creationId xmlns:a16="http://schemas.microsoft.com/office/drawing/2014/main" id="{09D8BF9B-A267-40DD-A40B-C72EDA16358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4800600"/>
            <a:ext cx="2133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36882" name="Line 17">
            <a:extLst>
              <a:ext uri="{FF2B5EF4-FFF2-40B4-BE49-F238E27FC236}">
                <a16:creationId xmlns:a16="http://schemas.microsoft.com/office/drawing/2014/main" id="{BF04ABB1-7231-444C-8238-58823F461C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3352800"/>
            <a:ext cx="9144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36883" name="Text Box 18">
            <a:extLst>
              <a:ext uri="{FF2B5EF4-FFF2-40B4-BE49-F238E27FC236}">
                <a16:creationId xmlns:a16="http://schemas.microsoft.com/office/drawing/2014/main" id="{8E6067F8-5345-41AA-80C7-79942C5AE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05200"/>
            <a:ext cx="25908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it-IT" altLang="it-IT" sz="2400">
                <a:latin typeface="Tahoma" panose="020B0604030504040204" pitchFamily="34" charset="0"/>
              </a:rPr>
              <a:t>Compito degli IS è quello di ritrasmettere le informazioni all’interno della rete, inviandole nella direzione corretta</a:t>
            </a:r>
          </a:p>
        </p:txBody>
      </p:sp>
      <p:sp>
        <p:nvSpPr>
          <p:cNvPr id="36884" name="Line 19">
            <a:extLst>
              <a:ext uri="{FF2B5EF4-FFF2-40B4-BE49-F238E27FC236}">
                <a16:creationId xmlns:a16="http://schemas.microsoft.com/office/drawing/2014/main" id="{391631F1-F1C0-40E5-9A48-0E94ACD83BA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2286000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36885" name="Line 20">
            <a:extLst>
              <a:ext uri="{FF2B5EF4-FFF2-40B4-BE49-F238E27FC236}">
                <a16:creationId xmlns:a16="http://schemas.microsoft.com/office/drawing/2014/main" id="{6B69B4BC-0C23-4212-9324-2EEED994AB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6670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36886" name="Line 21">
            <a:extLst>
              <a:ext uri="{FF2B5EF4-FFF2-40B4-BE49-F238E27FC236}">
                <a16:creationId xmlns:a16="http://schemas.microsoft.com/office/drawing/2014/main" id="{B784D02B-37DE-457A-A96A-1C89446B37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9200" y="304800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36887" name="Line 22">
            <a:extLst>
              <a:ext uri="{FF2B5EF4-FFF2-40B4-BE49-F238E27FC236}">
                <a16:creationId xmlns:a16="http://schemas.microsoft.com/office/drawing/2014/main" id="{BBBDB4BF-AE21-41B3-9262-2E210BD881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24384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36888" name="Text Box 23">
            <a:extLst>
              <a:ext uri="{FF2B5EF4-FFF2-40B4-BE49-F238E27FC236}">
                <a16:creationId xmlns:a16="http://schemas.microsoft.com/office/drawing/2014/main" id="{EEC6D9A9-4A3F-4BC2-B0ED-D15152D48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114675"/>
            <a:ext cx="19812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it-IT" altLang="it-IT" sz="2400">
                <a:latin typeface="Tahoma" panose="020B0604030504040204" pitchFamily="34" charset="0"/>
              </a:rPr>
              <a:t>In questo è possibile una comunicazione tra due computer anche se questi non sono direttamente connessi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numero diapositiva 5">
            <a:extLst>
              <a:ext uri="{FF2B5EF4-FFF2-40B4-BE49-F238E27FC236}">
                <a16:creationId xmlns:a16="http://schemas.microsoft.com/office/drawing/2014/main" id="{EFEFD190-AE2E-45C5-9406-EE3C46D28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9DF587E9-8EAD-47D7-81D3-8D21C8893FC1}" type="slidenum">
              <a:rPr lang="it-IT" altLang="it-IT" sz="1400" smtClean="0"/>
              <a:pPr>
                <a:spcBef>
                  <a:spcPct val="0"/>
                </a:spcBef>
                <a:buSzTx/>
                <a:buFontTx/>
                <a:buNone/>
              </a:pPr>
              <a:t>18</a:t>
            </a:fld>
            <a:endParaRPr lang="it-IT" altLang="it-IT" sz="14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02B14B01-DCE0-4985-A4E2-3825700C6B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Il problema della commutazione</a:t>
            </a:r>
          </a:p>
        </p:txBody>
      </p:sp>
      <p:pic>
        <p:nvPicPr>
          <p:cNvPr id="38916" name="Picture 3" descr="bugc058d">
            <a:extLst>
              <a:ext uri="{FF2B5EF4-FFF2-40B4-BE49-F238E27FC236}">
                <a16:creationId xmlns:a16="http://schemas.microsoft.com/office/drawing/2014/main" id="{AEB899EF-AA31-49DC-A399-F22D06A0FBDC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152650"/>
            <a:ext cx="981075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7" name="Picture 4" descr="busi026d">
            <a:extLst>
              <a:ext uri="{FF2B5EF4-FFF2-40B4-BE49-F238E27FC236}">
                <a16:creationId xmlns:a16="http://schemas.microsoft.com/office/drawing/2014/main" id="{3253C76F-A118-48B1-8F67-0C953BA43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981200"/>
            <a:ext cx="85407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Oval 5">
            <a:extLst>
              <a:ext uri="{FF2B5EF4-FFF2-40B4-BE49-F238E27FC236}">
                <a16:creationId xmlns:a16="http://schemas.microsoft.com/office/drawing/2014/main" id="{6E842454-A25D-4BA0-BBAB-E57EEB504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981200"/>
            <a:ext cx="4267200" cy="40544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it-IT" altLang="it-IT" sz="2000">
              <a:solidFill>
                <a:schemeClr val="hlink"/>
              </a:solidFill>
            </a:endParaRPr>
          </a:p>
        </p:txBody>
      </p:sp>
      <p:sp>
        <p:nvSpPr>
          <p:cNvPr id="38919" name="Oval 6">
            <a:extLst>
              <a:ext uri="{FF2B5EF4-FFF2-40B4-BE49-F238E27FC236}">
                <a16:creationId xmlns:a16="http://schemas.microsoft.com/office/drawing/2014/main" id="{321A7C7E-6590-4131-8AA0-EFEF4C857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124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it-IT" altLang="it-IT" sz="2000">
              <a:solidFill>
                <a:schemeClr val="hlink"/>
              </a:solidFill>
            </a:endParaRPr>
          </a:p>
        </p:txBody>
      </p:sp>
      <p:sp>
        <p:nvSpPr>
          <p:cNvPr id="38920" name="Oval 7">
            <a:extLst>
              <a:ext uri="{FF2B5EF4-FFF2-40B4-BE49-F238E27FC236}">
                <a16:creationId xmlns:a16="http://schemas.microsoft.com/office/drawing/2014/main" id="{FB39A960-7686-4CF1-B739-973E8B361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953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it-IT" altLang="it-IT" sz="2000">
              <a:solidFill>
                <a:schemeClr val="hlink"/>
              </a:solidFill>
            </a:endParaRPr>
          </a:p>
        </p:txBody>
      </p:sp>
      <p:sp>
        <p:nvSpPr>
          <p:cNvPr id="38921" name="Oval 8">
            <a:extLst>
              <a:ext uri="{FF2B5EF4-FFF2-40B4-BE49-F238E27FC236}">
                <a16:creationId xmlns:a16="http://schemas.microsoft.com/office/drawing/2014/main" id="{FC3A1114-6371-4B53-96CD-2379E7212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743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it-IT" altLang="it-IT" sz="2000">
              <a:solidFill>
                <a:schemeClr val="hlink"/>
              </a:solidFill>
            </a:endParaRPr>
          </a:p>
        </p:txBody>
      </p:sp>
      <p:sp>
        <p:nvSpPr>
          <p:cNvPr id="38922" name="Oval 9">
            <a:extLst>
              <a:ext uri="{FF2B5EF4-FFF2-40B4-BE49-F238E27FC236}">
                <a16:creationId xmlns:a16="http://schemas.microsoft.com/office/drawing/2014/main" id="{0777F281-6D0B-4E16-8862-49648B691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971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it-IT" altLang="it-IT" sz="2000">
              <a:solidFill>
                <a:schemeClr val="hlink"/>
              </a:solidFill>
            </a:endParaRPr>
          </a:p>
        </p:txBody>
      </p:sp>
      <p:sp>
        <p:nvSpPr>
          <p:cNvPr id="38923" name="Oval 10">
            <a:extLst>
              <a:ext uri="{FF2B5EF4-FFF2-40B4-BE49-F238E27FC236}">
                <a16:creationId xmlns:a16="http://schemas.microsoft.com/office/drawing/2014/main" id="{21B44636-B147-4F03-B944-E586AC0DA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495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it-IT" altLang="it-IT" sz="2000">
              <a:solidFill>
                <a:schemeClr val="hlink"/>
              </a:solidFill>
            </a:endParaRPr>
          </a:p>
        </p:txBody>
      </p:sp>
      <p:sp>
        <p:nvSpPr>
          <p:cNvPr id="38924" name="Line 11">
            <a:extLst>
              <a:ext uri="{FF2B5EF4-FFF2-40B4-BE49-F238E27FC236}">
                <a16:creationId xmlns:a16="http://schemas.microsoft.com/office/drawing/2014/main" id="{27AD5B9D-D2EA-4246-A0D2-0538C4838AD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2667000"/>
            <a:ext cx="762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38925" name="Line 12">
            <a:extLst>
              <a:ext uri="{FF2B5EF4-FFF2-40B4-BE49-F238E27FC236}">
                <a16:creationId xmlns:a16="http://schemas.microsoft.com/office/drawing/2014/main" id="{ABCFB8C0-42A5-43F7-89C8-E5AD92F919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00800" y="26670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38926" name="Line 13">
            <a:extLst>
              <a:ext uri="{FF2B5EF4-FFF2-40B4-BE49-F238E27FC236}">
                <a16:creationId xmlns:a16="http://schemas.microsoft.com/office/drawing/2014/main" id="{04A72E65-B217-44C6-9A29-E6CC4C68D19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2971800"/>
            <a:ext cx="1371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38927" name="Line 14">
            <a:extLst>
              <a:ext uri="{FF2B5EF4-FFF2-40B4-BE49-F238E27FC236}">
                <a16:creationId xmlns:a16="http://schemas.microsoft.com/office/drawing/2014/main" id="{547E657C-F7AC-41C5-B5BD-844F0E9963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800" y="3200400"/>
            <a:ext cx="1143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38928" name="Line 15">
            <a:extLst>
              <a:ext uri="{FF2B5EF4-FFF2-40B4-BE49-F238E27FC236}">
                <a16:creationId xmlns:a16="http://schemas.microsoft.com/office/drawing/2014/main" id="{AE7FB8A9-64D3-4C15-A8ED-62CCB8D670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3429000"/>
            <a:ext cx="1752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38929" name="Line 16">
            <a:extLst>
              <a:ext uri="{FF2B5EF4-FFF2-40B4-BE49-F238E27FC236}">
                <a16:creationId xmlns:a16="http://schemas.microsoft.com/office/drawing/2014/main" id="{FA0E6B06-927A-47D6-924B-637B0CB7893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4800600"/>
            <a:ext cx="2133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38930" name="Line 17">
            <a:extLst>
              <a:ext uri="{FF2B5EF4-FFF2-40B4-BE49-F238E27FC236}">
                <a16:creationId xmlns:a16="http://schemas.microsoft.com/office/drawing/2014/main" id="{E0405C38-A063-4088-9DF0-3FE96FBCA3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3352800"/>
            <a:ext cx="9144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38931" name="Text Box 18">
            <a:extLst>
              <a:ext uri="{FF2B5EF4-FFF2-40B4-BE49-F238E27FC236}">
                <a16:creationId xmlns:a16="http://schemas.microsoft.com/office/drawing/2014/main" id="{B56D1199-45E4-4FAE-8C8F-452BA8BCE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052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endParaRPr lang="it-IT" altLang="it-IT" sz="2400">
              <a:latin typeface="Tahoma" panose="020B0604030504040204" pitchFamily="34" charset="0"/>
            </a:endParaRPr>
          </a:p>
        </p:txBody>
      </p:sp>
      <p:sp>
        <p:nvSpPr>
          <p:cNvPr id="38932" name="Line 19">
            <a:extLst>
              <a:ext uri="{FF2B5EF4-FFF2-40B4-BE49-F238E27FC236}">
                <a16:creationId xmlns:a16="http://schemas.microsoft.com/office/drawing/2014/main" id="{8B028DB0-A983-4B8F-987F-D309638856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2286000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38933" name="Line 20">
            <a:extLst>
              <a:ext uri="{FF2B5EF4-FFF2-40B4-BE49-F238E27FC236}">
                <a16:creationId xmlns:a16="http://schemas.microsoft.com/office/drawing/2014/main" id="{E3707B9A-5362-4DFC-B8B2-80E3A63460D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6670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38934" name="Line 21">
            <a:extLst>
              <a:ext uri="{FF2B5EF4-FFF2-40B4-BE49-F238E27FC236}">
                <a16:creationId xmlns:a16="http://schemas.microsoft.com/office/drawing/2014/main" id="{5DFBFF08-AB1A-4287-8CD8-A37F5E029A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9200" y="304800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38935" name="Line 22">
            <a:extLst>
              <a:ext uri="{FF2B5EF4-FFF2-40B4-BE49-F238E27FC236}">
                <a16:creationId xmlns:a16="http://schemas.microsoft.com/office/drawing/2014/main" id="{5CA9F011-67FA-49C3-A57B-5D4C79C11D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24384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38936" name="Text Box 23">
            <a:extLst>
              <a:ext uri="{FF2B5EF4-FFF2-40B4-BE49-F238E27FC236}">
                <a16:creationId xmlns:a16="http://schemas.microsoft.com/office/drawing/2014/main" id="{65C179D7-507C-47AE-9AF1-A13C771E8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895600"/>
            <a:ext cx="19812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it-IT" altLang="it-IT" sz="2400">
                <a:latin typeface="Tahoma" panose="020B0604030504040204" pitchFamily="34" charset="0"/>
              </a:rPr>
              <a:t>La stessa struttura di connessione può servire per far compiere ai dati percorsi diversi</a:t>
            </a:r>
          </a:p>
        </p:txBody>
      </p:sp>
      <p:pic>
        <p:nvPicPr>
          <p:cNvPr id="38937" name="Picture 24" descr="bugc073d">
            <a:extLst>
              <a:ext uri="{FF2B5EF4-FFF2-40B4-BE49-F238E27FC236}">
                <a16:creationId xmlns:a16="http://schemas.microsoft.com/office/drawing/2014/main" id="{D2574AEC-35CE-4E2F-8C9A-ABA051684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638800"/>
            <a:ext cx="10668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8" name="Line 25">
            <a:extLst>
              <a:ext uri="{FF2B5EF4-FFF2-40B4-BE49-F238E27FC236}">
                <a16:creationId xmlns:a16="http://schemas.microsoft.com/office/drawing/2014/main" id="{21E872A4-6855-4196-810B-B4252B8B64E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819400"/>
            <a:ext cx="9906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38939" name="Line 26">
            <a:extLst>
              <a:ext uri="{FF2B5EF4-FFF2-40B4-BE49-F238E27FC236}">
                <a16:creationId xmlns:a16="http://schemas.microsoft.com/office/drawing/2014/main" id="{D1FB966C-1F5B-45B7-A2B9-1814024962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7000" y="3352800"/>
            <a:ext cx="129540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38940" name="Line 27">
            <a:extLst>
              <a:ext uri="{FF2B5EF4-FFF2-40B4-BE49-F238E27FC236}">
                <a16:creationId xmlns:a16="http://schemas.microsoft.com/office/drawing/2014/main" id="{D9745ADA-50D9-4D51-840B-68A696F1415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4572000"/>
            <a:ext cx="15240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38941" name="Line 28">
            <a:extLst>
              <a:ext uri="{FF2B5EF4-FFF2-40B4-BE49-F238E27FC236}">
                <a16:creationId xmlns:a16="http://schemas.microsoft.com/office/drawing/2014/main" id="{3A7D6EAD-9BC4-4B30-A800-8EF689718A3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5257800"/>
            <a:ext cx="1676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38942" name="Line 29">
            <a:extLst>
              <a:ext uri="{FF2B5EF4-FFF2-40B4-BE49-F238E27FC236}">
                <a16:creationId xmlns:a16="http://schemas.microsoft.com/office/drawing/2014/main" id="{4F65112D-4FE9-46FA-8A44-2054012AE3D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4953000"/>
            <a:ext cx="152400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numero diapositiva 5">
            <a:extLst>
              <a:ext uri="{FF2B5EF4-FFF2-40B4-BE49-F238E27FC236}">
                <a16:creationId xmlns:a16="http://schemas.microsoft.com/office/drawing/2014/main" id="{D2032330-50BC-4537-87B7-E8766A8EB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D02AF61-1AAA-470B-9946-C0E7DDFEC01A}" type="slidenum">
              <a:rPr lang="it-IT" altLang="it-IT" sz="1400" smtClean="0"/>
              <a:pPr>
                <a:spcBef>
                  <a:spcPct val="0"/>
                </a:spcBef>
                <a:buSzTx/>
                <a:buFontTx/>
                <a:buNone/>
              </a:pPr>
              <a:t>19</a:t>
            </a:fld>
            <a:endParaRPr lang="it-IT" altLang="it-IT" sz="14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3B7327E2-0D3A-47AC-9BD0-ECBA000BD3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6700"/>
            <a:ext cx="7772400" cy="609600"/>
          </a:xfrm>
        </p:spPr>
        <p:txBody>
          <a:bodyPr/>
          <a:lstStyle/>
          <a:p>
            <a:r>
              <a:rPr lang="it-IT" altLang="it-IT"/>
              <a:t>Modi di commutazione</a:t>
            </a:r>
          </a:p>
        </p:txBody>
      </p:sp>
      <p:pic>
        <p:nvPicPr>
          <p:cNvPr id="40964" name="Picture 3" descr="bugc058d">
            <a:extLst>
              <a:ext uri="{FF2B5EF4-FFF2-40B4-BE49-F238E27FC236}">
                <a16:creationId xmlns:a16="http://schemas.microsoft.com/office/drawing/2014/main" id="{F46F5207-225E-4A77-B85C-C38BF5F8776B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5562600"/>
            <a:ext cx="981075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5" name="Picture 4" descr="busi026d">
            <a:extLst>
              <a:ext uri="{FF2B5EF4-FFF2-40B4-BE49-F238E27FC236}">
                <a16:creationId xmlns:a16="http://schemas.microsoft.com/office/drawing/2014/main" id="{5B9BA55C-302C-4B28-A278-D22D9C407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14400"/>
            <a:ext cx="85407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Oval 5">
            <a:extLst>
              <a:ext uri="{FF2B5EF4-FFF2-40B4-BE49-F238E27FC236}">
                <a16:creationId xmlns:a16="http://schemas.microsoft.com/office/drawing/2014/main" id="{128BA599-E138-4ED0-A19C-4E71BAEB7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52600"/>
            <a:ext cx="4267200" cy="40544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it-IT" altLang="it-IT" sz="2000">
              <a:solidFill>
                <a:schemeClr val="hlink"/>
              </a:solidFill>
            </a:endParaRPr>
          </a:p>
        </p:txBody>
      </p:sp>
      <p:sp>
        <p:nvSpPr>
          <p:cNvPr id="40967" name="Oval 6">
            <a:extLst>
              <a:ext uri="{FF2B5EF4-FFF2-40B4-BE49-F238E27FC236}">
                <a16:creationId xmlns:a16="http://schemas.microsoft.com/office/drawing/2014/main" id="{761D6267-1BE5-4084-BB11-E96503348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895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it-IT" altLang="it-IT" sz="2000">
              <a:solidFill>
                <a:schemeClr val="hlink"/>
              </a:solidFill>
            </a:endParaRPr>
          </a:p>
        </p:txBody>
      </p:sp>
      <p:sp>
        <p:nvSpPr>
          <p:cNvPr id="40968" name="Oval 7">
            <a:extLst>
              <a:ext uri="{FF2B5EF4-FFF2-40B4-BE49-F238E27FC236}">
                <a16:creationId xmlns:a16="http://schemas.microsoft.com/office/drawing/2014/main" id="{8746B667-12FA-4BDF-A2B3-259ECA126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724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it-IT" altLang="it-IT" sz="2000">
              <a:solidFill>
                <a:schemeClr val="hlink"/>
              </a:solidFill>
            </a:endParaRPr>
          </a:p>
        </p:txBody>
      </p:sp>
      <p:sp>
        <p:nvSpPr>
          <p:cNvPr id="40969" name="Oval 8">
            <a:extLst>
              <a:ext uri="{FF2B5EF4-FFF2-40B4-BE49-F238E27FC236}">
                <a16:creationId xmlns:a16="http://schemas.microsoft.com/office/drawing/2014/main" id="{ACD72DC2-D67F-45F4-8485-C56AF994B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514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it-IT" altLang="it-IT" sz="2000">
              <a:solidFill>
                <a:schemeClr val="hlink"/>
              </a:solidFill>
            </a:endParaRPr>
          </a:p>
        </p:txBody>
      </p:sp>
      <p:sp>
        <p:nvSpPr>
          <p:cNvPr id="40970" name="Oval 9">
            <a:extLst>
              <a:ext uri="{FF2B5EF4-FFF2-40B4-BE49-F238E27FC236}">
                <a16:creationId xmlns:a16="http://schemas.microsoft.com/office/drawing/2014/main" id="{A08CA59A-2964-4DC0-91CC-76A91CB81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743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it-IT" altLang="it-IT" sz="2000">
              <a:solidFill>
                <a:schemeClr val="hlink"/>
              </a:solidFill>
            </a:endParaRPr>
          </a:p>
        </p:txBody>
      </p:sp>
      <p:sp>
        <p:nvSpPr>
          <p:cNvPr id="40971" name="Oval 10">
            <a:extLst>
              <a:ext uri="{FF2B5EF4-FFF2-40B4-BE49-F238E27FC236}">
                <a16:creationId xmlns:a16="http://schemas.microsoft.com/office/drawing/2014/main" id="{B6FF66D8-38ED-4F46-BB56-F9C690C8B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267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it-IT" altLang="it-IT" sz="2000">
              <a:solidFill>
                <a:schemeClr val="hlink"/>
              </a:solidFill>
            </a:endParaRPr>
          </a:p>
        </p:txBody>
      </p:sp>
      <p:sp>
        <p:nvSpPr>
          <p:cNvPr id="40972" name="Line 11">
            <a:extLst>
              <a:ext uri="{FF2B5EF4-FFF2-40B4-BE49-F238E27FC236}">
                <a16:creationId xmlns:a16="http://schemas.microsoft.com/office/drawing/2014/main" id="{7C5FB7DA-0757-443C-B198-A7B4025E93A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67200" y="1752600"/>
            <a:ext cx="22860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40973" name="Line 12">
            <a:extLst>
              <a:ext uri="{FF2B5EF4-FFF2-40B4-BE49-F238E27FC236}">
                <a16:creationId xmlns:a16="http://schemas.microsoft.com/office/drawing/2014/main" id="{B3337450-9135-4619-92D8-20A10DF0A3E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2743200"/>
            <a:ext cx="1371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40974" name="Line 13">
            <a:extLst>
              <a:ext uri="{FF2B5EF4-FFF2-40B4-BE49-F238E27FC236}">
                <a16:creationId xmlns:a16="http://schemas.microsoft.com/office/drawing/2014/main" id="{395DF56B-A275-4320-9ADE-F742DC65F5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1800" y="2971800"/>
            <a:ext cx="11430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40975" name="Line 14">
            <a:extLst>
              <a:ext uri="{FF2B5EF4-FFF2-40B4-BE49-F238E27FC236}">
                <a16:creationId xmlns:a16="http://schemas.microsoft.com/office/drawing/2014/main" id="{0E7C44CD-5394-4575-93A2-AA1562EF4D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4400" y="3200400"/>
            <a:ext cx="175260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40976" name="Line 15">
            <a:extLst>
              <a:ext uri="{FF2B5EF4-FFF2-40B4-BE49-F238E27FC236}">
                <a16:creationId xmlns:a16="http://schemas.microsoft.com/office/drawing/2014/main" id="{83715B35-43E3-48E5-896F-BAD2815E1610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4572000"/>
            <a:ext cx="2133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40977" name="Line 16">
            <a:extLst>
              <a:ext uri="{FF2B5EF4-FFF2-40B4-BE49-F238E27FC236}">
                <a16:creationId xmlns:a16="http://schemas.microsoft.com/office/drawing/2014/main" id="{6D66CA2A-E0B2-4D61-A7DF-19EE5724E9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3124200"/>
            <a:ext cx="9144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40978" name="Line 17">
            <a:extLst>
              <a:ext uri="{FF2B5EF4-FFF2-40B4-BE49-F238E27FC236}">
                <a16:creationId xmlns:a16="http://schemas.microsoft.com/office/drawing/2014/main" id="{D946B9C5-A165-4922-BEB8-CBAD681B77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" y="4572000"/>
            <a:ext cx="1524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40979" name="Text Box 18">
            <a:extLst>
              <a:ext uri="{FF2B5EF4-FFF2-40B4-BE49-F238E27FC236}">
                <a16:creationId xmlns:a16="http://schemas.microsoft.com/office/drawing/2014/main" id="{CF910580-098E-4623-89F3-A37A44FA4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219200"/>
            <a:ext cx="3657600" cy="28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it-IT" altLang="it-IT" sz="2400" b="1">
                <a:latin typeface="Tahoma" panose="020B0604030504040204" pitchFamily="34" charset="0"/>
              </a:rPr>
              <a:t>Commutazione</a:t>
            </a:r>
            <a:r>
              <a:rPr lang="it-IT" altLang="it-IT" sz="2400">
                <a:latin typeface="Tahoma" panose="020B0604030504040204" pitchFamily="34" charset="0"/>
              </a:rPr>
              <a:t>: meccanismo mediante il quale viene stabilito un particolare cammino per i dati tra tutti quelli possibili.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endParaRPr lang="it-IT" altLang="it-IT" sz="2400">
              <a:latin typeface="Tahoma" panose="020B0604030504040204" pitchFamily="34" charset="0"/>
            </a:endParaRPr>
          </a:p>
        </p:txBody>
      </p:sp>
      <p:sp>
        <p:nvSpPr>
          <p:cNvPr id="40980" name="Text Box 19">
            <a:extLst>
              <a:ext uri="{FF2B5EF4-FFF2-40B4-BE49-F238E27FC236}">
                <a16:creationId xmlns:a16="http://schemas.microsoft.com/office/drawing/2014/main" id="{51312E8D-E9F5-4D6D-99DE-4B34240C7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505200"/>
            <a:ext cx="43434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it-IT" altLang="it-IT" sz="2400" b="1">
                <a:latin typeface="Tahoma" panose="020B0604030504040204" pitchFamily="34" charset="0"/>
              </a:rPr>
              <a:t>Commutazione di circuito</a:t>
            </a:r>
            <a:r>
              <a:rPr lang="it-IT" altLang="it-IT" sz="2400">
                <a:latin typeface="Tahoma" panose="020B060403050404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it-IT" altLang="it-IT" sz="2400">
                <a:latin typeface="Tahoma" panose="020B0604030504040204" pitchFamily="34" charset="0"/>
              </a:rPr>
              <a:t>Viene costruito un percorso elettrico tra il chiamante e il destinatario, mantenuto per tutta la comunicazione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it-IT" altLang="it-IT" sz="2400">
                <a:latin typeface="Tahoma" panose="020B0604030504040204" pitchFamily="34" charset="0"/>
              </a:rPr>
              <a:t>Es: collegamento telefonico 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endParaRPr lang="it-IT" altLang="it-IT" sz="24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numero diapositiva 5">
            <a:extLst>
              <a:ext uri="{FF2B5EF4-FFF2-40B4-BE49-F238E27FC236}">
                <a16:creationId xmlns:a16="http://schemas.microsoft.com/office/drawing/2014/main" id="{295642BE-17D6-4B29-A8CE-1561EF028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969361D-F2B4-4902-9BB7-89D5393B8885}" type="slidenum">
              <a:rPr lang="it-IT" altLang="it-IT" sz="1400" smtClean="0"/>
              <a:pPr>
                <a:spcBef>
                  <a:spcPct val="0"/>
                </a:spcBef>
                <a:buSzTx/>
                <a:buFontTx/>
                <a:buNone/>
              </a:pPr>
              <a:t>2</a:t>
            </a:fld>
            <a:endParaRPr lang="it-IT" altLang="it-IT" sz="14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3D617A6C-4986-47A8-BB70-29C5BD1874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Il concetto di </a:t>
            </a:r>
            <a:r>
              <a:rPr lang="it-IT" altLang="it-IT" b="1"/>
              <a:t>rete</a:t>
            </a:r>
          </a:p>
        </p:txBody>
      </p:sp>
      <p:pic>
        <p:nvPicPr>
          <p:cNvPr id="6148" name="Picture 3" descr="buca012j">
            <a:extLst>
              <a:ext uri="{FF2B5EF4-FFF2-40B4-BE49-F238E27FC236}">
                <a16:creationId xmlns:a16="http://schemas.microsoft.com/office/drawing/2014/main" id="{F9A73F31-3B9D-4E56-BF07-FB79E898A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11207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bugc055d">
            <a:extLst>
              <a:ext uri="{FF2B5EF4-FFF2-40B4-BE49-F238E27FC236}">
                <a16:creationId xmlns:a16="http://schemas.microsoft.com/office/drawing/2014/main" id="{1BD6AA59-642F-4A84-9A0E-9FD54A71A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828800"/>
            <a:ext cx="146367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5" descr="busi026d">
            <a:extLst>
              <a:ext uri="{FF2B5EF4-FFF2-40B4-BE49-F238E27FC236}">
                <a16:creationId xmlns:a16="http://schemas.microsoft.com/office/drawing/2014/main" id="{6FFFDEB6-5ECF-4EE2-9A7D-480E487D9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343400"/>
            <a:ext cx="1463675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6" descr="bugc069d">
            <a:extLst>
              <a:ext uri="{FF2B5EF4-FFF2-40B4-BE49-F238E27FC236}">
                <a16:creationId xmlns:a16="http://schemas.microsoft.com/office/drawing/2014/main" id="{7447FF2F-0918-458F-BEEA-15EAA7955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00400"/>
            <a:ext cx="14636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Line 7">
            <a:extLst>
              <a:ext uri="{FF2B5EF4-FFF2-40B4-BE49-F238E27FC236}">
                <a16:creationId xmlns:a16="http://schemas.microsoft.com/office/drawing/2014/main" id="{A0E04760-4B22-44F3-A732-AE8625976C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30480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3" name="Line 8">
            <a:extLst>
              <a:ext uri="{FF2B5EF4-FFF2-40B4-BE49-F238E27FC236}">
                <a16:creationId xmlns:a16="http://schemas.microsoft.com/office/drawing/2014/main" id="{901E0894-6012-4231-9E80-B8DE518E17B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048000"/>
            <a:ext cx="533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4" name="Line 9">
            <a:extLst>
              <a:ext uri="{FF2B5EF4-FFF2-40B4-BE49-F238E27FC236}">
                <a16:creationId xmlns:a16="http://schemas.microsoft.com/office/drawing/2014/main" id="{E1315732-A603-4468-B874-82CF39A3C2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39000" y="2743200"/>
            <a:ext cx="228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5" name="Line 10">
            <a:extLst>
              <a:ext uri="{FF2B5EF4-FFF2-40B4-BE49-F238E27FC236}">
                <a16:creationId xmlns:a16="http://schemas.microsoft.com/office/drawing/2014/main" id="{7389CB2A-3A42-4D12-9904-A967B7CA6B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7800" y="4800600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6" name="Oval 11">
            <a:extLst>
              <a:ext uri="{FF2B5EF4-FFF2-40B4-BE49-F238E27FC236}">
                <a16:creationId xmlns:a16="http://schemas.microsoft.com/office/drawing/2014/main" id="{4649BA96-742E-41C6-972A-718DA0D7C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581400"/>
            <a:ext cx="2133600" cy="1905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2400"/>
              <a:t>Rete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2400"/>
              <a:t>(network)</a:t>
            </a:r>
          </a:p>
        </p:txBody>
      </p:sp>
      <p:sp>
        <p:nvSpPr>
          <p:cNvPr id="6157" name="Text Box 12">
            <a:extLst>
              <a:ext uri="{FF2B5EF4-FFF2-40B4-BE49-F238E27FC236}">
                <a16:creationId xmlns:a16="http://schemas.microsoft.com/office/drawing/2014/main" id="{1BE0C385-5C79-4E0E-8D04-D1AA4D9EF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905000"/>
            <a:ext cx="274320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it-IT" altLang="it-IT" sz="2800">
                <a:latin typeface="Tahoma" panose="020B0604030504040204" pitchFamily="34" charset="0"/>
              </a:rPr>
              <a:t>Una rete di comunicazione è una struttura che consente ai nostri computer di comunicare e di condividere informazioni e risorse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endParaRPr lang="it-IT" altLang="it-IT" sz="24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egnaposto numero diapositiva 5">
            <a:extLst>
              <a:ext uri="{FF2B5EF4-FFF2-40B4-BE49-F238E27FC236}">
                <a16:creationId xmlns:a16="http://schemas.microsoft.com/office/drawing/2014/main" id="{37ED2B7F-F203-4B71-BDCA-95334B0E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9D2D1042-7B6E-47C3-B652-4F83256F7A04}" type="slidenum">
              <a:rPr lang="it-IT" altLang="it-IT" sz="1400" smtClean="0"/>
              <a:pPr>
                <a:spcBef>
                  <a:spcPct val="0"/>
                </a:spcBef>
                <a:buSzTx/>
                <a:buFontTx/>
                <a:buNone/>
              </a:pPr>
              <a:t>20</a:t>
            </a:fld>
            <a:endParaRPr lang="it-IT" altLang="it-IT" sz="14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F2A43D90-CC69-4A87-AAFE-D1F694FB08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19075"/>
            <a:ext cx="7772400" cy="609600"/>
          </a:xfrm>
        </p:spPr>
        <p:txBody>
          <a:bodyPr/>
          <a:lstStyle/>
          <a:p>
            <a:r>
              <a:rPr lang="it-IT" altLang="it-IT"/>
              <a:t>Modi di commutazione</a:t>
            </a:r>
          </a:p>
        </p:txBody>
      </p:sp>
      <p:pic>
        <p:nvPicPr>
          <p:cNvPr id="43012" name="Picture 3" descr="bugc058d">
            <a:extLst>
              <a:ext uri="{FF2B5EF4-FFF2-40B4-BE49-F238E27FC236}">
                <a16:creationId xmlns:a16="http://schemas.microsoft.com/office/drawing/2014/main" id="{A5E975DC-2A42-4929-B3C3-4889C5E7A859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5562600"/>
            <a:ext cx="981075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3" name="Picture 4" descr="busi026d">
            <a:extLst>
              <a:ext uri="{FF2B5EF4-FFF2-40B4-BE49-F238E27FC236}">
                <a16:creationId xmlns:a16="http://schemas.microsoft.com/office/drawing/2014/main" id="{AA96AA39-870C-4BF9-808B-4298A74A4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14400"/>
            <a:ext cx="85407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Oval 5">
            <a:extLst>
              <a:ext uri="{FF2B5EF4-FFF2-40B4-BE49-F238E27FC236}">
                <a16:creationId xmlns:a16="http://schemas.microsoft.com/office/drawing/2014/main" id="{08595D37-5A90-4349-83FF-0DA45BF18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52600"/>
            <a:ext cx="4267200" cy="40544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it-IT" altLang="it-IT" sz="2000">
              <a:solidFill>
                <a:schemeClr val="hlink"/>
              </a:solidFill>
            </a:endParaRPr>
          </a:p>
        </p:txBody>
      </p:sp>
      <p:sp>
        <p:nvSpPr>
          <p:cNvPr id="43015" name="Oval 6">
            <a:extLst>
              <a:ext uri="{FF2B5EF4-FFF2-40B4-BE49-F238E27FC236}">
                <a16:creationId xmlns:a16="http://schemas.microsoft.com/office/drawing/2014/main" id="{914152D3-9AF3-4F6E-B0A0-1E64233DE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895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it-IT" altLang="it-IT" sz="2000">
              <a:solidFill>
                <a:schemeClr val="hlink"/>
              </a:solidFill>
            </a:endParaRPr>
          </a:p>
        </p:txBody>
      </p:sp>
      <p:sp>
        <p:nvSpPr>
          <p:cNvPr id="43016" name="Oval 7">
            <a:extLst>
              <a:ext uri="{FF2B5EF4-FFF2-40B4-BE49-F238E27FC236}">
                <a16:creationId xmlns:a16="http://schemas.microsoft.com/office/drawing/2014/main" id="{E6DF4AC4-F484-40E9-9571-FE78C19C9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724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it-IT" altLang="it-IT" sz="2000">
              <a:solidFill>
                <a:schemeClr val="hlink"/>
              </a:solidFill>
            </a:endParaRPr>
          </a:p>
        </p:txBody>
      </p:sp>
      <p:sp>
        <p:nvSpPr>
          <p:cNvPr id="43017" name="Oval 8">
            <a:extLst>
              <a:ext uri="{FF2B5EF4-FFF2-40B4-BE49-F238E27FC236}">
                <a16:creationId xmlns:a16="http://schemas.microsoft.com/office/drawing/2014/main" id="{3305B817-FDAC-423D-8F02-F7C546B86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514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it-IT" altLang="it-IT" sz="2000">
              <a:solidFill>
                <a:schemeClr val="hlink"/>
              </a:solidFill>
            </a:endParaRPr>
          </a:p>
        </p:txBody>
      </p:sp>
      <p:sp>
        <p:nvSpPr>
          <p:cNvPr id="43018" name="Oval 9">
            <a:extLst>
              <a:ext uri="{FF2B5EF4-FFF2-40B4-BE49-F238E27FC236}">
                <a16:creationId xmlns:a16="http://schemas.microsoft.com/office/drawing/2014/main" id="{3EBC0E47-21F3-41EA-837B-1A6597355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743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it-IT" altLang="it-IT" sz="2000">
              <a:solidFill>
                <a:schemeClr val="hlink"/>
              </a:solidFill>
            </a:endParaRPr>
          </a:p>
        </p:txBody>
      </p:sp>
      <p:sp>
        <p:nvSpPr>
          <p:cNvPr id="43019" name="Oval 10">
            <a:extLst>
              <a:ext uri="{FF2B5EF4-FFF2-40B4-BE49-F238E27FC236}">
                <a16:creationId xmlns:a16="http://schemas.microsoft.com/office/drawing/2014/main" id="{3D552CD2-D299-4BC4-9DC8-CD6177428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267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it-IT" altLang="it-IT" sz="2000">
              <a:solidFill>
                <a:schemeClr val="hlink"/>
              </a:solidFill>
            </a:endParaRPr>
          </a:p>
        </p:txBody>
      </p:sp>
      <p:sp>
        <p:nvSpPr>
          <p:cNvPr id="43020" name="Line 11">
            <a:extLst>
              <a:ext uri="{FF2B5EF4-FFF2-40B4-BE49-F238E27FC236}">
                <a16:creationId xmlns:a16="http://schemas.microsoft.com/office/drawing/2014/main" id="{1C9B9828-FB23-4C4D-8B7B-57B72A798EB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67200" y="1752600"/>
            <a:ext cx="22860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43021" name="Line 12">
            <a:extLst>
              <a:ext uri="{FF2B5EF4-FFF2-40B4-BE49-F238E27FC236}">
                <a16:creationId xmlns:a16="http://schemas.microsoft.com/office/drawing/2014/main" id="{9EEF5A82-4C8E-402B-B0D4-1517931F88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2743200"/>
            <a:ext cx="1371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43022" name="Line 13">
            <a:extLst>
              <a:ext uri="{FF2B5EF4-FFF2-40B4-BE49-F238E27FC236}">
                <a16:creationId xmlns:a16="http://schemas.microsoft.com/office/drawing/2014/main" id="{43751386-CB34-425D-8209-C821503C04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1800" y="2971800"/>
            <a:ext cx="11430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43023" name="Line 14">
            <a:extLst>
              <a:ext uri="{FF2B5EF4-FFF2-40B4-BE49-F238E27FC236}">
                <a16:creationId xmlns:a16="http://schemas.microsoft.com/office/drawing/2014/main" id="{78D85A84-90E9-4976-A4A7-7FBE111AA2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4400" y="3200400"/>
            <a:ext cx="175260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43024" name="Line 15">
            <a:extLst>
              <a:ext uri="{FF2B5EF4-FFF2-40B4-BE49-F238E27FC236}">
                <a16:creationId xmlns:a16="http://schemas.microsoft.com/office/drawing/2014/main" id="{5CD2D1A9-D5B1-47C6-919B-6236C18C7922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4572000"/>
            <a:ext cx="2133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43025" name="Line 16">
            <a:extLst>
              <a:ext uri="{FF2B5EF4-FFF2-40B4-BE49-F238E27FC236}">
                <a16:creationId xmlns:a16="http://schemas.microsoft.com/office/drawing/2014/main" id="{F190E90C-4316-4A3E-9FED-50577AEF13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" y="4572000"/>
            <a:ext cx="1524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43026" name="Text Box 17">
            <a:extLst>
              <a:ext uri="{FF2B5EF4-FFF2-40B4-BE49-F238E27FC236}">
                <a16:creationId xmlns:a16="http://schemas.microsoft.com/office/drawing/2014/main" id="{9374076C-4559-4C75-B063-4565875DD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143000"/>
            <a:ext cx="434340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it-IT" altLang="it-IT" sz="2400" b="1">
                <a:latin typeface="Tahoma" panose="020B0604030504040204" pitchFamily="34" charset="0"/>
              </a:rPr>
              <a:t>Commutazione di pacchetto</a:t>
            </a:r>
            <a:r>
              <a:rPr lang="it-IT" altLang="it-IT" sz="2400">
                <a:latin typeface="Tahoma" panose="020B060403050404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it-IT" altLang="it-IT" sz="2400">
                <a:latin typeface="Tahoma" panose="020B0604030504040204" pitchFamily="34" charset="0"/>
              </a:rPr>
              <a:t>Il messaggio da trasmettere viene scomposto alla sorgente in pacchetti di piccola dimensione, questi vengono inviati separatamente sulla rete e il messaggio originale è ricomposto dal destinatario.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it-IT" altLang="it-IT" sz="2400">
                <a:latin typeface="Tahoma" panose="020B0604030504040204" pitchFamily="34" charset="0"/>
              </a:rPr>
              <a:t>La stessa connessione fisica può essere usata contemporaneamente per comunicazioni diverse.</a:t>
            </a:r>
          </a:p>
        </p:txBody>
      </p:sp>
      <p:sp>
        <p:nvSpPr>
          <p:cNvPr id="43027" name="Rectangle 18">
            <a:extLst>
              <a:ext uri="{FF2B5EF4-FFF2-40B4-BE49-F238E27FC236}">
                <a16:creationId xmlns:a16="http://schemas.microsoft.com/office/drawing/2014/main" id="{AB45A5F1-C9A6-4D17-B6FE-092EC0015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953000"/>
            <a:ext cx="152400" cy="152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it-IT" altLang="it-IT" sz="2000">
              <a:solidFill>
                <a:schemeClr val="hlink"/>
              </a:solidFill>
            </a:endParaRPr>
          </a:p>
        </p:txBody>
      </p:sp>
      <p:sp>
        <p:nvSpPr>
          <p:cNvPr id="43028" name="Rectangle 19">
            <a:extLst>
              <a:ext uri="{FF2B5EF4-FFF2-40B4-BE49-F238E27FC236}">
                <a16:creationId xmlns:a16="http://schemas.microsoft.com/office/drawing/2014/main" id="{FEF0FBF1-A30C-45AF-AFE3-ACEE5FB8A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886200"/>
            <a:ext cx="152400" cy="152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it-IT" altLang="it-IT" sz="2000">
              <a:solidFill>
                <a:schemeClr val="hlink"/>
              </a:solidFill>
            </a:endParaRPr>
          </a:p>
        </p:txBody>
      </p:sp>
      <p:sp>
        <p:nvSpPr>
          <p:cNvPr id="43029" name="Rectangle 20">
            <a:extLst>
              <a:ext uri="{FF2B5EF4-FFF2-40B4-BE49-F238E27FC236}">
                <a16:creationId xmlns:a16="http://schemas.microsoft.com/office/drawing/2014/main" id="{F4F93A98-D1D1-4969-B61D-07F134DE2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581400"/>
            <a:ext cx="152400" cy="152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it-IT" altLang="it-IT" sz="2000">
              <a:solidFill>
                <a:schemeClr val="hlink"/>
              </a:solidFill>
            </a:endParaRPr>
          </a:p>
        </p:txBody>
      </p:sp>
      <p:sp>
        <p:nvSpPr>
          <p:cNvPr id="43030" name="Rectangle 21">
            <a:extLst>
              <a:ext uri="{FF2B5EF4-FFF2-40B4-BE49-F238E27FC236}">
                <a16:creationId xmlns:a16="http://schemas.microsoft.com/office/drawing/2014/main" id="{9F1F19EC-A195-464E-988A-63ED00F0B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276600"/>
            <a:ext cx="152400" cy="152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it-IT" altLang="it-IT" sz="2000">
              <a:solidFill>
                <a:schemeClr val="hlink"/>
              </a:solidFill>
            </a:endParaRPr>
          </a:p>
        </p:txBody>
      </p:sp>
      <p:sp>
        <p:nvSpPr>
          <p:cNvPr id="43031" name="Rectangle 22">
            <a:extLst>
              <a:ext uri="{FF2B5EF4-FFF2-40B4-BE49-F238E27FC236}">
                <a16:creationId xmlns:a16="http://schemas.microsoft.com/office/drawing/2014/main" id="{99126101-8449-44DE-8D01-8775E5763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819400"/>
            <a:ext cx="152400" cy="152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it-IT" altLang="it-IT" sz="2000">
              <a:solidFill>
                <a:schemeClr val="hlink"/>
              </a:solidFill>
            </a:endParaRPr>
          </a:p>
        </p:txBody>
      </p:sp>
      <p:pic>
        <p:nvPicPr>
          <p:cNvPr id="43032" name="Picture 23" descr="bugc055d">
            <a:extLst>
              <a:ext uri="{FF2B5EF4-FFF2-40B4-BE49-F238E27FC236}">
                <a16:creationId xmlns:a16="http://schemas.microsoft.com/office/drawing/2014/main" id="{DFDB8C40-23F3-46C8-984B-DD6E5D491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791200"/>
            <a:ext cx="1066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3" name="Line 24">
            <a:extLst>
              <a:ext uri="{FF2B5EF4-FFF2-40B4-BE49-F238E27FC236}">
                <a16:creationId xmlns:a16="http://schemas.microsoft.com/office/drawing/2014/main" id="{D4DCD99B-338C-4DC0-8E32-24C8BD0CAB9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52800" y="51054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43034" name="Rectangle 25">
            <a:extLst>
              <a:ext uri="{FF2B5EF4-FFF2-40B4-BE49-F238E27FC236}">
                <a16:creationId xmlns:a16="http://schemas.microsoft.com/office/drawing/2014/main" id="{B33951B5-882D-4BCA-9A05-9B030A71A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1816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it-IT" altLang="it-IT" sz="2000">
              <a:solidFill>
                <a:schemeClr val="hlink"/>
              </a:solidFill>
            </a:endParaRPr>
          </a:p>
        </p:txBody>
      </p:sp>
      <p:sp>
        <p:nvSpPr>
          <p:cNvPr id="43035" name="Rectangle 26">
            <a:extLst>
              <a:ext uri="{FF2B5EF4-FFF2-40B4-BE49-F238E27FC236}">
                <a16:creationId xmlns:a16="http://schemas.microsoft.com/office/drawing/2014/main" id="{4B74F027-72E2-4951-B9CE-E0A9CDF99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3434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it-IT" altLang="it-IT" sz="2000">
              <a:solidFill>
                <a:schemeClr val="hlink"/>
              </a:solidFill>
            </a:endParaRPr>
          </a:p>
        </p:txBody>
      </p:sp>
      <p:sp>
        <p:nvSpPr>
          <p:cNvPr id="43036" name="Line 27">
            <a:extLst>
              <a:ext uri="{FF2B5EF4-FFF2-40B4-BE49-F238E27FC236}">
                <a16:creationId xmlns:a16="http://schemas.microsoft.com/office/drawing/2014/main" id="{64CA6EF2-B55B-4570-A946-97B4F1529C7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19400" y="3276600"/>
            <a:ext cx="2286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43037" name="Rectangle 28">
            <a:extLst>
              <a:ext uri="{FF2B5EF4-FFF2-40B4-BE49-F238E27FC236}">
                <a16:creationId xmlns:a16="http://schemas.microsoft.com/office/drawing/2014/main" id="{9C3B77F4-E02D-4E77-A3A0-4718474F8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5052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it-IT" altLang="it-IT" sz="2000">
              <a:solidFill>
                <a:schemeClr val="hlink"/>
              </a:solidFill>
            </a:endParaRPr>
          </a:p>
        </p:txBody>
      </p:sp>
      <p:sp>
        <p:nvSpPr>
          <p:cNvPr id="43038" name="Rectangle 29">
            <a:extLst>
              <a:ext uri="{FF2B5EF4-FFF2-40B4-BE49-F238E27FC236}">
                <a16:creationId xmlns:a16="http://schemas.microsoft.com/office/drawing/2014/main" id="{307BD229-2CD8-4E82-AA3D-09D3390F0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7432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it-IT" altLang="it-IT" sz="2000">
              <a:solidFill>
                <a:schemeClr val="hlink"/>
              </a:solidFill>
            </a:endParaRPr>
          </a:p>
        </p:txBody>
      </p:sp>
      <p:sp>
        <p:nvSpPr>
          <p:cNvPr id="43039" name="Rectangle 30">
            <a:extLst>
              <a:ext uri="{FF2B5EF4-FFF2-40B4-BE49-F238E27FC236}">
                <a16:creationId xmlns:a16="http://schemas.microsoft.com/office/drawing/2014/main" id="{60402FFD-35D7-4423-BEF9-1642659DD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8288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it-IT" altLang="it-IT" sz="2000">
              <a:solidFill>
                <a:schemeClr val="hlink"/>
              </a:solidFill>
            </a:endParaRPr>
          </a:p>
        </p:txBody>
      </p:sp>
      <p:sp>
        <p:nvSpPr>
          <p:cNvPr id="43040" name="Rectangle 31">
            <a:extLst>
              <a:ext uri="{FF2B5EF4-FFF2-40B4-BE49-F238E27FC236}">
                <a16:creationId xmlns:a16="http://schemas.microsoft.com/office/drawing/2014/main" id="{E18F38CC-3610-4B82-AE57-319991DB9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209800"/>
            <a:ext cx="152400" cy="152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it-IT" altLang="it-IT" sz="200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numero diapositiva 5">
            <a:extLst>
              <a:ext uri="{FF2B5EF4-FFF2-40B4-BE49-F238E27FC236}">
                <a16:creationId xmlns:a16="http://schemas.microsoft.com/office/drawing/2014/main" id="{E9BC0A5D-017B-48B6-920D-BC340B1E1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E4219641-2E07-48CB-8B9F-7772F75C2532}" type="slidenum">
              <a:rPr lang="it-IT" altLang="it-IT" sz="1400" smtClean="0"/>
              <a:pPr>
                <a:spcBef>
                  <a:spcPct val="0"/>
                </a:spcBef>
                <a:buSzTx/>
                <a:buFontTx/>
                <a:buNone/>
              </a:pPr>
              <a:t>21</a:t>
            </a:fld>
            <a:endParaRPr lang="it-IT" altLang="it-IT" sz="14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CDB81D82-5FAC-4297-8137-A7CFA1F345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0088" y="0"/>
            <a:ext cx="7772400" cy="1143000"/>
          </a:xfrm>
        </p:spPr>
        <p:txBody>
          <a:bodyPr/>
          <a:lstStyle/>
          <a:p>
            <a:r>
              <a:rPr lang="it-IT" altLang="it-IT"/>
              <a:t>Topologia</a:t>
            </a:r>
          </a:p>
        </p:txBody>
      </p:sp>
      <p:sp>
        <p:nvSpPr>
          <p:cNvPr id="45060" name="Oval 3">
            <a:extLst>
              <a:ext uri="{FF2B5EF4-FFF2-40B4-BE49-F238E27FC236}">
                <a16:creationId xmlns:a16="http://schemas.microsoft.com/office/drawing/2014/main" id="{C16C6865-CEE0-4AAD-B07E-2E0AEE6FA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438400"/>
            <a:ext cx="4267200" cy="40544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it-IT" altLang="it-IT" sz="2000">
              <a:solidFill>
                <a:schemeClr val="hlink"/>
              </a:solidFill>
            </a:endParaRPr>
          </a:p>
        </p:txBody>
      </p:sp>
      <p:sp>
        <p:nvSpPr>
          <p:cNvPr id="45061" name="Oval 4">
            <a:extLst>
              <a:ext uri="{FF2B5EF4-FFF2-40B4-BE49-F238E27FC236}">
                <a16:creationId xmlns:a16="http://schemas.microsoft.com/office/drawing/2014/main" id="{ABAC8836-3C7A-4DB0-BD60-D4F05BDB5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657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it-IT" altLang="it-IT" sz="2000">
              <a:solidFill>
                <a:schemeClr val="hlink"/>
              </a:solidFill>
            </a:endParaRPr>
          </a:p>
        </p:txBody>
      </p:sp>
      <p:sp>
        <p:nvSpPr>
          <p:cNvPr id="45062" name="Oval 5">
            <a:extLst>
              <a:ext uri="{FF2B5EF4-FFF2-40B4-BE49-F238E27FC236}">
                <a16:creationId xmlns:a16="http://schemas.microsoft.com/office/drawing/2014/main" id="{60F88DF1-E2A8-425A-9F0E-0D194EBCB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5486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it-IT" altLang="it-IT" sz="2000">
              <a:solidFill>
                <a:schemeClr val="hlink"/>
              </a:solidFill>
            </a:endParaRPr>
          </a:p>
        </p:txBody>
      </p:sp>
      <p:sp>
        <p:nvSpPr>
          <p:cNvPr id="45063" name="Oval 6">
            <a:extLst>
              <a:ext uri="{FF2B5EF4-FFF2-40B4-BE49-F238E27FC236}">
                <a16:creationId xmlns:a16="http://schemas.microsoft.com/office/drawing/2014/main" id="{FAD3944C-B980-4B44-8BBA-7EF7A921C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276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it-IT" altLang="it-IT" sz="2000">
              <a:solidFill>
                <a:schemeClr val="hlink"/>
              </a:solidFill>
            </a:endParaRPr>
          </a:p>
        </p:txBody>
      </p:sp>
      <p:sp>
        <p:nvSpPr>
          <p:cNvPr id="45064" name="Oval 7">
            <a:extLst>
              <a:ext uri="{FF2B5EF4-FFF2-40B4-BE49-F238E27FC236}">
                <a16:creationId xmlns:a16="http://schemas.microsoft.com/office/drawing/2014/main" id="{5C1B2F72-503E-4D30-A193-592D5BCA0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505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it-IT" altLang="it-IT" sz="2000">
              <a:solidFill>
                <a:schemeClr val="hlink"/>
              </a:solidFill>
            </a:endParaRPr>
          </a:p>
        </p:txBody>
      </p:sp>
      <p:sp>
        <p:nvSpPr>
          <p:cNvPr id="45065" name="Oval 8">
            <a:extLst>
              <a:ext uri="{FF2B5EF4-FFF2-40B4-BE49-F238E27FC236}">
                <a16:creationId xmlns:a16="http://schemas.microsoft.com/office/drawing/2014/main" id="{A061123B-4B9C-4B8F-ACB8-447B79A32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029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it-IT" altLang="it-IT" sz="2000">
              <a:solidFill>
                <a:schemeClr val="hlink"/>
              </a:solidFill>
            </a:endParaRPr>
          </a:p>
        </p:txBody>
      </p:sp>
      <p:sp>
        <p:nvSpPr>
          <p:cNvPr id="45066" name="Line 9">
            <a:extLst>
              <a:ext uri="{FF2B5EF4-FFF2-40B4-BE49-F238E27FC236}">
                <a16:creationId xmlns:a16="http://schemas.microsoft.com/office/drawing/2014/main" id="{47B93D42-D122-4B4B-B1CE-7977695F4A3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505200"/>
            <a:ext cx="1371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45067" name="Line 10">
            <a:extLst>
              <a:ext uri="{FF2B5EF4-FFF2-40B4-BE49-F238E27FC236}">
                <a16:creationId xmlns:a16="http://schemas.microsoft.com/office/drawing/2014/main" id="{456DC921-9085-4236-BF39-861D4C35FB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53000" y="3733800"/>
            <a:ext cx="1143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45068" name="Line 11">
            <a:extLst>
              <a:ext uri="{FF2B5EF4-FFF2-40B4-BE49-F238E27FC236}">
                <a16:creationId xmlns:a16="http://schemas.microsoft.com/office/drawing/2014/main" id="{CF0E3BBC-B6BD-46CE-9544-1ECE4B55FD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0" y="3962400"/>
            <a:ext cx="1752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45069" name="Line 12">
            <a:extLst>
              <a:ext uri="{FF2B5EF4-FFF2-40B4-BE49-F238E27FC236}">
                <a16:creationId xmlns:a16="http://schemas.microsoft.com/office/drawing/2014/main" id="{3B548EB9-91F9-4A46-845F-E5CA00541503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5334000"/>
            <a:ext cx="2133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45070" name="Line 13">
            <a:extLst>
              <a:ext uri="{FF2B5EF4-FFF2-40B4-BE49-F238E27FC236}">
                <a16:creationId xmlns:a16="http://schemas.microsoft.com/office/drawing/2014/main" id="{1580355F-36E2-4901-A68C-4007F48250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0" y="3886200"/>
            <a:ext cx="9144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45071" name="Text Box 14">
            <a:extLst>
              <a:ext uri="{FF2B5EF4-FFF2-40B4-BE49-F238E27FC236}">
                <a16:creationId xmlns:a16="http://schemas.microsoft.com/office/drawing/2014/main" id="{DBD6E233-70B8-4B5E-87ED-2D761CAE9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447800"/>
            <a:ext cx="861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it-IT" altLang="it-IT" sz="2400">
                <a:latin typeface="Tahoma" panose="020B0604030504040204" pitchFamily="34" charset="0"/>
              </a:rPr>
              <a:t>La struttura della rete è costituita dai nodi e dalle relazioni di interconnessione tra di essi è detta </a:t>
            </a:r>
            <a:r>
              <a:rPr lang="it-IT" altLang="it-IT" sz="2400" b="1">
                <a:latin typeface="Tahoma" panose="020B0604030504040204" pitchFamily="34" charset="0"/>
              </a:rPr>
              <a:t>topologia</a:t>
            </a:r>
            <a:r>
              <a:rPr lang="it-IT" altLang="it-IT" sz="2400">
                <a:latin typeface="Tahoma" panose="020B060403050404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numero diapositiva 5">
            <a:extLst>
              <a:ext uri="{FF2B5EF4-FFF2-40B4-BE49-F238E27FC236}">
                <a16:creationId xmlns:a16="http://schemas.microsoft.com/office/drawing/2014/main" id="{18536C9C-02F0-4C37-8534-5E86A110E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51911E79-0A21-4738-B66D-DEDEFF80B3C8}" type="slidenum">
              <a:rPr lang="it-IT" altLang="it-IT" sz="1400" smtClean="0"/>
              <a:pPr>
                <a:spcBef>
                  <a:spcPct val="0"/>
                </a:spcBef>
                <a:buSzTx/>
                <a:buFontTx/>
                <a:buNone/>
              </a:pPr>
              <a:t>22</a:t>
            </a:fld>
            <a:endParaRPr lang="it-IT" altLang="it-IT" sz="14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C7A97C15-BFEB-4030-896B-9188ABDDD0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it-IT" altLang="it-IT"/>
              <a:t>Tipi comuni di topologia</a:t>
            </a:r>
          </a:p>
        </p:txBody>
      </p:sp>
      <p:sp>
        <p:nvSpPr>
          <p:cNvPr id="47108" name="Text Box 3">
            <a:extLst>
              <a:ext uri="{FF2B5EF4-FFF2-40B4-BE49-F238E27FC236}">
                <a16:creationId xmlns:a16="http://schemas.microsoft.com/office/drawing/2014/main" id="{C3A884A5-8E38-4942-9BFE-8E8FCA69A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447800"/>
            <a:ext cx="86106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it-IT" altLang="it-IT">
                <a:latin typeface="Tahoma" panose="020B0604030504040204" pitchFamily="34" charset="0"/>
              </a:rPr>
              <a:t>Topologia a bus 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it-IT" altLang="it-IT" sz="2400">
                <a:latin typeface="Tahoma" panose="020B0604030504040204" pitchFamily="34" charset="0"/>
              </a:rPr>
              <a:t>Tutti i computer sono connessi allo stesso canale di comunicazione, che viene usato in tempi diversi per comunicazioni diverse. </a:t>
            </a:r>
          </a:p>
        </p:txBody>
      </p:sp>
      <p:pic>
        <p:nvPicPr>
          <p:cNvPr id="47109" name="Picture 4" descr="bugc055d">
            <a:extLst>
              <a:ext uri="{FF2B5EF4-FFF2-40B4-BE49-F238E27FC236}">
                <a16:creationId xmlns:a16="http://schemas.microsoft.com/office/drawing/2014/main" id="{29CD5C66-3608-494E-9C21-3EF352411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0"/>
            <a:ext cx="1066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5" descr="bugc055d">
            <a:extLst>
              <a:ext uri="{FF2B5EF4-FFF2-40B4-BE49-F238E27FC236}">
                <a16:creationId xmlns:a16="http://schemas.microsoft.com/office/drawing/2014/main" id="{D87C8C5A-7EA4-43EA-906B-2125E385D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562600"/>
            <a:ext cx="1066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6" descr="bugc055d">
            <a:extLst>
              <a:ext uri="{FF2B5EF4-FFF2-40B4-BE49-F238E27FC236}">
                <a16:creationId xmlns:a16="http://schemas.microsoft.com/office/drawing/2014/main" id="{0F4094C4-8829-4FF8-9DC8-98ED06161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33800"/>
            <a:ext cx="1066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7" descr="bugc055d">
            <a:extLst>
              <a:ext uri="{FF2B5EF4-FFF2-40B4-BE49-F238E27FC236}">
                <a16:creationId xmlns:a16="http://schemas.microsoft.com/office/drawing/2014/main" id="{AF0B6F24-DA5D-46D7-BE81-A4D9F9A1E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486400"/>
            <a:ext cx="1066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8" descr="bugc055d">
            <a:extLst>
              <a:ext uri="{FF2B5EF4-FFF2-40B4-BE49-F238E27FC236}">
                <a16:creationId xmlns:a16="http://schemas.microsoft.com/office/drawing/2014/main" id="{C835E492-047A-4637-81E1-ED4328EF5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0"/>
            <a:ext cx="1066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Picture 9" descr="bugc055d">
            <a:extLst>
              <a:ext uri="{FF2B5EF4-FFF2-40B4-BE49-F238E27FC236}">
                <a16:creationId xmlns:a16="http://schemas.microsoft.com/office/drawing/2014/main" id="{AD133BC9-C5AD-45EB-BBCA-5A3A3C65D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486400"/>
            <a:ext cx="1066800" cy="7747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5" name="Line 10">
            <a:extLst>
              <a:ext uri="{FF2B5EF4-FFF2-40B4-BE49-F238E27FC236}">
                <a16:creationId xmlns:a16="http://schemas.microsoft.com/office/drawing/2014/main" id="{93684155-368F-4960-BB8C-03834D1B6A7E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5029200"/>
            <a:ext cx="60960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47116" name="Line 11">
            <a:extLst>
              <a:ext uri="{FF2B5EF4-FFF2-40B4-BE49-F238E27FC236}">
                <a16:creationId xmlns:a16="http://schemas.microsoft.com/office/drawing/2014/main" id="{137B9A56-8222-4F48-A091-8DC40D539C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0" y="4495800"/>
            <a:ext cx="0" cy="5334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47117" name="Line 12">
            <a:extLst>
              <a:ext uri="{FF2B5EF4-FFF2-40B4-BE49-F238E27FC236}">
                <a16:creationId xmlns:a16="http://schemas.microsoft.com/office/drawing/2014/main" id="{71143E80-6DDB-4E2E-B279-237FD936B9A3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5029200"/>
            <a:ext cx="0" cy="5334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47118" name="Line 13">
            <a:extLst>
              <a:ext uri="{FF2B5EF4-FFF2-40B4-BE49-F238E27FC236}">
                <a16:creationId xmlns:a16="http://schemas.microsoft.com/office/drawing/2014/main" id="{6D1CE367-AC7B-4E60-8AAE-D9B0EAF4AB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4419600"/>
            <a:ext cx="0" cy="6096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47119" name="Line 14">
            <a:extLst>
              <a:ext uri="{FF2B5EF4-FFF2-40B4-BE49-F238E27FC236}">
                <a16:creationId xmlns:a16="http://schemas.microsoft.com/office/drawing/2014/main" id="{E7079144-D25A-464B-BC4B-21AD99E00C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5029200"/>
            <a:ext cx="0" cy="3810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47120" name="Line 15">
            <a:extLst>
              <a:ext uri="{FF2B5EF4-FFF2-40B4-BE49-F238E27FC236}">
                <a16:creationId xmlns:a16="http://schemas.microsoft.com/office/drawing/2014/main" id="{AF6D14A5-5741-4AE6-B4EF-46901498ED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8400" y="4343400"/>
            <a:ext cx="0" cy="685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47121" name="Line 16">
            <a:extLst>
              <a:ext uri="{FF2B5EF4-FFF2-40B4-BE49-F238E27FC236}">
                <a16:creationId xmlns:a16="http://schemas.microsoft.com/office/drawing/2014/main" id="{C7B93113-C278-433A-B45F-B89F34F0962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5029200"/>
            <a:ext cx="0" cy="3810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egnaposto numero diapositiva 5">
            <a:extLst>
              <a:ext uri="{FF2B5EF4-FFF2-40B4-BE49-F238E27FC236}">
                <a16:creationId xmlns:a16="http://schemas.microsoft.com/office/drawing/2014/main" id="{F822F7A7-403F-444E-9145-98D191AFE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1287A53-6622-428C-89AA-0073DCE31DAA}" type="slidenum">
              <a:rPr lang="it-IT" altLang="it-IT" sz="1400" smtClean="0"/>
              <a:pPr>
                <a:spcBef>
                  <a:spcPct val="0"/>
                </a:spcBef>
                <a:buSzTx/>
                <a:buFontTx/>
                <a:buNone/>
              </a:pPr>
              <a:t>23</a:t>
            </a:fld>
            <a:endParaRPr lang="it-IT" altLang="it-IT" sz="14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9C54D47F-7EBE-44CA-820C-93FF508D97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0088" y="0"/>
            <a:ext cx="7772400" cy="1143000"/>
          </a:xfrm>
        </p:spPr>
        <p:txBody>
          <a:bodyPr/>
          <a:lstStyle/>
          <a:p>
            <a:r>
              <a:rPr lang="it-IT" altLang="it-IT"/>
              <a:t>Tipi comuni di topologia</a:t>
            </a:r>
          </a:p>
        </p:txBody>
      </p:sp>
      <p:sp>
        <p:nvSpPr>
          <p:cNvPr id="49156" name="Text Box 3">
            <a:extLst>
              <a:ext uri="{FF2B5EF4-FFF2-40B4-BE49-F238E27FC236}">
                <a16:creationId xmlns:a16="http://schemas.microsoft.com/office/drawing/2014/main" id="{C81670F3-1ECC-4E4E-A118-B02207265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120015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it-IT" altLang="it-IT">
                <a:latin typeface="Tahoma" panose="020B0604030504040204" pitchFamily="34" charset="0"/>
              </a:rPr>
              <a:t>Topologia a bus </a:t>
            </a:r>
            <a:endParaRPr lang="it-IT" altLang="it-IT" sz="2400">
              <a:latin typeface="Tahoma" panose="020B0604030504040204" pitchFamily="34" charset="0"/>
            </a:endParaRPr>
          </a:p>
        </p:txBody>
      </p:sp>
      <p:pic>
        <p:nvPicPr>
          <p:cNvPr id="49157" name="Picture 4" descr="bugc055d">
            <a:extLst>
              <a:ext uri="{FF2B5EF4-FFF2-40B4-BE49-F238E27FC236}">
                <a16:creationId xmlns:a16="http://schemas.microsoft.com/office/drawing/2014/main" id="{2936C41A-D155-45B9-AE06-90D17CCED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14600"/>
            <a:ext cx="1066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5" descr="bugc055d">
            <a:extLst>
              <a:ext uri="{FF2B5EF4-FFF2-40B4-BE49-F238E27FC236}">
                <a16:creationId xmlns:a16="http://schemas.microsoft.com/office/drawing/2014/main" id="{7182EB13-60D9-4015-A5C4-6AFF40198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67200"/>
            <a:ext cx="1066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6" descr="bugc055d">
            <a:extLst>
              <a:ext uri="{FF2B5EF4-FFF2-40B4-BE49-F238E27FC236}">
                <a16:creationId xmlns:a16="http://schemas.microsoft.com/office/drawing/2014/main" id="{F10138AE-C0BC-4805-AD7E-40A5D4ED3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438400"/>
            <a:ext cx="1066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7" descr="bugc055d">
            <a:extLst>
              <a:ext uri="{FF2B5EF4-FFF2-40B4-BE49-F238E27FC236}">
                <a16:creationId xmlns:a16="http://schemas.microsoft.com/office/drawing/2014/main" id="{1D395488-4843-4AE6-A2B7-119F3C826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91000"/>
            <a:ext cx="1066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Picture 8" descr="bugc055d">
            <a:extLst>
              <a:ext uri="{FF2B5EF4-FFF2-40B4-BE49-F238E27FC236}">
                <a16:creationId xmlns:a16="http://schemas.microsoft.com/office/drawing/2014/main" id="{2E58C706-1CD7-4382-9CCD-74E5FCF1E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14600"/>
            <a:ext cx="1066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2" name="Picture 9" descr="bugc055d">
            <a:extLst>
              <a:ext uri="{FF2B5EF4-FFF2-40B4-BE49-F238E27FC236}">
                <a16:creationId xmlns:a16="http://schemas.microsoft.com/office/drawing/2014/main" id="{C77EC4D8-D4DC-4FF5-9611-AE87E5B9C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91000"/>
            <a:ext cx="1066800" cy="7747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3" name="Line 10">
            <a:extLst>
              <a:ext uri="{FF2B5EF4-FFF2-40B4-BE49-F238E27FC236}">
                <a16:creationId xmlns:a16="http://schemas.microsoft.com/office/drawing/2014/main" id="{162C28DF-4D2E-4CB9-BFEB-4B3F54D2C581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3733800"/>
            <a:ext cx="60960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49164" name="Line 11">
            <a:extLst>
              <a:ext uri="{FF2B5EF4-FFF2-40B4-BE49-F238E27FC236}">
                <a16:creationId xmlns:a16="http://schemas.microsoft.com/office/drawing/2014/main" id="{CF4CBC03-2534-4858-9431-6393C295A0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3200400"/>
            <a:ext cx="0" cy="5334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49165" name="Line 12">
            <a:extLst>
              <a:ext uri="{FF2B5EF4-FFF2-40B4-BE49-F238E27FC236}">
                <a16:creationId xmlns:a16="http://schemas.microsoft.com/office/drawing/2014/main" id="{45555C55-9C2D-421C-8384-40FABB48F12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3733800"/>
            <a:ext cx="0" cy="5334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49166" name="Line 13">
            <a:extLst>
              <a:ext uri="{FF2B5EF4-FFF2-40B4-BE49-F238E27FC236}">
                <a16:creationId xmlns:a16="http://schemas.microsoft.com/office/drawing/2014/main" id="{06755DEA-5029-498B-B859-865990CB59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8200" y="3124200"/>
            <a:ext cx="0" cy="6096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49167" name="Line 14">
            <a:extLst>
              <a:ext uri="{FF2B5EF4-FFF2-40B4-BE49-F238E27FC236}">
                <a16:creationId xmlns:a16="http://schemas.microsoft.com/office/drawing/2014/main" id="{592A0E91-430C-4DBF-94B4-70C9004BEE5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3733800"/>
            <a:ext cx="0" cy="3810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49168" name="Line 15">
            <a:extLst>
              <a:ext uri="{FF2B5EF4-FFF2-40B4-BE49-F238E27FC236}">
                <a16:creationId xmlns:a16="http://schemas.microsoft.com/office/drawing/2014/main" id="{CEA29350-B3FF-4FEF-B51F-D0AFCCE5C1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72200" y="3048000"/>
            <a:ext cx="0" cy="685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49169" name="Line 16">
            <a:extLst>
              <a:ext uri="{FF2B5EF4-FFF2-40B4-BE49-F238E27FC236}">
                <a16:creationId xmlns:a16="http://schemas.microsoft.com/office/drawing/2014/main" id="{7B857353-7022-4B68-8A1D-90DFA6CC703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3733800"/>
            <a:ext cx="0" cy="3810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49170" name="Line 17">
            <a:extLst>
              <a:ext uri="{FF2B5EF4-FFF2-40B4-BE49-F238E27FC236}">
                <a16:creationId xmlns:a16="http://schemas.microsoft.com/office/drawing/2014/main" id="{C30950E9-BDEE-458C-A4BE-F4EEE92C91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3276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49171" name="Line 18">
            <a:extLst>
              <a:ext uri="{FF2B5EF4-FFF2-40B4-BE49-F238E27FC236}">
                <a16:creationId xmlns:a16="http://schemas.microsoft.com/office/drawing/2014/main" id="{ABFD64BB-75CE-40C2-851E-3A2F4752958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3581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49172" name="Line 19">
            <a:extLst>
              <a:ext uri="{FF2B5EF4-FFF2-40B4-BE49-F238E27FC236}">
                <a16:creationId xmlns:a16="http://schemas.microsoft.com/office/drawing/2014/main" id="{65A4B156-AA32-4768-8AEE-771F7EFFAE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3581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49173" name="Text Box 20">
            <a:extLst>
              <a:ext uri="{FF2B5EF4-FFF2-40B4-BE49-F238E27FC236}">
                <a16:creationId xmlns:a16="http://schemas.microsoft.com/office/drawing/2014/main" id="{2F22655F-0335-4598-BE8E-5CE8013C3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925" y="3005138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2400"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49174" name="Line 21">
            <a:extLst>
              <a:ext uri="{FF2B5EF4-FFF2-40B4-BE49-F238E27FC236}">
                <a16:creationId xmlns:a16="http://schemas.microsoft.com/office/drawing/2014/main" id="{D352F3AA-253C-44E8-A96D-6EEEDEA59E9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200400"/>
            <a:ext cx="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49175" name="Line 22">
            <a:extLst>
              <a:ext uri="{FF2B5EF4-FFF2-40B4-BE49-F238E27FC236}">
                <a16:creationId xmlns:a16="http://schemas.microsoft.com/office/drawing/2014/main" id="{EDBA2604-2880-4D65-9C69-B1FBDB7873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3886200"/>
            <a:ext cx="2971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49176" name="Line 23">
            <a:extLst>
              <a:ext uri="{FF2B5EF4-FFF2-40B4-BE49-F238E27FC236}">
                <a16:creationId xmlns:a16="http://schemas.microsoft.com/office/drawing/2014/main" id="{E97376E8-21A1-4E56-A780-D4FA0BADB14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886200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49177" name="Text Box 24">
            <a:extLst>
              <a:ext uri="{FF2B5EF4-FFF2-40B4-BE49-F238E27FC236}">
                <a16:creationId xmlns:a16="http://schemas.microsoft.com/office/drawing/2014/main" id="{8926B4F7-72A1-40D0-829A-995D23DD4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124200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2400"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49178" name="Text Box 25">
            <a:extLst>
              <a:ext uri="{FF2B5EF4-FFF2-40B4-BE49-F238E27FC236}">
                <a16:creationId xmlns:a16="http://schemas.microsoft.com/office/drawing/2014/main" id="{EEA0A05B-5CDE-4E61-B292-FBBA7B23C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940300"/>
            <a:ext cx="8610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it-IT" altLang="it-IT" sz="2400">
                <a:latin typeface="Tahoma" panose="020B0604030504040204" pitchFamily="34" charset="0"/>
              </a:rPr>
              <a:t>Le trasmissioni di dati 1 e 2 avvengono in tempi diversi, se avvenissero contemporaneamente nel canale sarebbero trasmessi contemporaneamente due segnali e la comunicazione non andrebbe a buon fine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egnaposto numero diapositiva 5">
            <a:extLst>
              <a:ext uri="{FF2B5EF4-FFF2-40B4-BE49-F238E27FC236}">
                <a16:creationId xmlns:a16="http://schemas.microsoft.com/office/drawing/2014/main" id="{B44B8449-1450-4FED-A7AD-1B59FAEF3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F4199321-DD0C-45C9-A47E-1E3ADF865090}" type="slidenum">
              <a:rPr lang="it-IT" altLang="it-IT" sz="1400" smtClean="0"/>
              <a:pPr>
                <a:spcBef>
                  <a:spcPct val="0"/>
                </a:spcBef>
                <a:buSzTx/>
                <a:buFontTx/>
                <a:buNone/>
              </a:pPr>
              <a:t>24</a:t>
            </a:fld>
            <a:endParaRPr lang="it-IT" altLang="it-IT" sz="14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743EF002-FC58-4C29-8111-7DB5525D8A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1513" y="0"/>
            <a:ext cx="7772400" cy="809625"/>
          </a:xfrm>
        </p:spPr>
        <p:txBody>
          <a:bodyPr/>
          <a:lstStyle/>
          <a:p>
            <a:r>
              <a:rPr lang="it-IT" altLang="it-IT"/>
              <a:t>Tipi comuni di topologia</a:t>
            </a:r>
          </a:p>
        </p:txBody>
      </p:sp>
      <p:sp>
        <p:nvSpPr>
          <p:cNvPr id="51204" name="Text Box 3">
            <a:extLst>
              <a:ext uri="{FF2B5EF4-FFF2-40B4-BE49-F238E27FC236}">
                <a16:creationId xmlns:a16="http://schemas.microsoft.com/office/drawing/2014/main" id="{40B2276D-28D8-4775-9A40-725240BC6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1230313"/>
            <a:ext cx="8610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it-IT" altLang="it-IT">
                <a:latin typeface="Tahoma" panose="020B0604030504040204" pitchFamily="34" charset="0"/>
              </a:rPr>
              <a:t>Topologia a bus </a:t>
            </a:r>
            <a:endParaRPr lang="it-IT" altLang="it-IT" sz="2400">
              <a:latin typeface="Tahoma" panose="020B0604030504040204" pitchFamily="34" charset="0"/>
            </a:endParaRPr>
          </a:p>
        </p:txBody>
      </p:sp>
      <p:pic>
        <p:nvPicPr>
          <p:cNvPr id="51205" name="Picture 4" descr="bugc055d">
            <a:extLst>
              <a:ext uri="{FF2B5EF4-FFF2-40B4-BE49-F238E27FC236}">
                <a16:creationId xmlns:a16="http://schemas.microsoft.com/office/drawing/2014/main" id="{CEE76C25-7307-43F9-A07D-F993EEA05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14600"/>
            <a:ext cx="1066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5" descr="bugc055d">
            <a:extLst>
              <a:ext uri="{FF2B5EF4-FFF2-40B4-BE49-F238E27FC236}">
                <a16:creationId xmlns:a16="http://schemas.microsoft.com/office/drawing/2014/main" id="{6D1142D0-C72B-45B6-B6C7-86435A793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67200"/>
            <a:ext cx="1066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6" descr="bugc055d">
            <a:extLst>
              <a:ext uri="{FF2B5EF4-FFF2-40B4-BE49-F238E27FC236}">
                <a16:creationId xmlns:a16="http://schemas.microsoft.com/office/drawing/2014/main" id="{D4E0E699-D33A-41D8-BD42-B981E77D8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438400"/>
            <a:ext cx="1066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7" descr="bugc055d">
            <a:extLst>
              <a:ext uri="{FF2B5EF4-FFF2-40B4-BE49-F238E27FC236}">
                <a16:creationId xmlns:a16="http://schemas.microsoft.com/office/drawing/2014/main" id="{B1A1D754-2B03-4271-A8B0-F607B3AEC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91000"/>
            <a:ext cx="1066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8" descr="bugc055d">
            <a:extLst>
              <a:ext uri="{FF2B5EF4-FFF2-40B4-BE49-F238E27FC236}">
                <a16:creationId xmlns:a16="http://schemas.microsoft.com/office/drawing/2014/main" id="{ECC71468-441F-4BFE-BF75-CC9CF2A67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14600"/>
            <a:ext cx="1066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9" descr="bugc055d">
            <a:extLst>
              <a:ext uri="{FF2B5EF4-FFF2-40B4-BE49-F238E27FC236}">
                <a16:creationId xmlns:a16="http://schemas.microsoft.com/office/drawing/2014/main" id="{4804149B-0024-4D91-9F6E-238268B60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91000"/>
            <a:ext cx="1066800" cy="7747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11" name="Line 10">
            <a:extLst>
              <a:ext uri="{FF2B5EF4-FFF2-40B4-BE49-F238E27FC236}">
                <a16:creationId xmlns:a16="http://schemas.microsoft.com/office/drawing/2014/main" id="{FAF58FC5-EAF3-4B73-9DC3-7BD70A2DFBD1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3733800"/>
            <a:ext cx="60960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51212" name="Line 11">
            <a:extLst>
              <a:ext uri="{FF2B5EF4-FFF2-40B4-BE49-F238E27FC236}">
                <a16:creationId xmlns:a16="http://schemas.microsoft.com/office/drawing/2014/main" id="{7CB3A258-6281-454B-8A49-18A6456CC3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3200400"/>
            <a:ext cx="0" cy="5334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51213" name="Line 12">
            <a:extLst>
              <a:ext uri="{FF2B5EF4-FFF2-40B4-BE49-F238E27FC236}">
                <a16:creationId xmlns:a16="http://schemas.microsoft.com/office/drawing/2014/main" id="{FED8F1ED-B1C7-45F1-BC43-D7C97BA146D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3733800"/>
            <a:ext cx="0" cy="5334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51214" name="Line 13">
            <a:extLst>
              <a:ext uri="{FF2B5EF4-FFF2-40B4-BE49-F238E27FC236}">
                <a16:creationId xmlns:a16="http://schemas.microsoft.com/office/drawing/2014/main" id="{9B1F9CCC-59A5-4A6A-AC28-C37730AE92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8200" y="3124200"/>
            <a:ext cx="0" cy="6096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51215" name="Line 14">
            <a:extLst>
              <a:ext uri="{FF2B5EF4-FFF2-40B4-BE49-F238E27FC236}">
                <a16:creationId xmlns:a16="http://schemas.microsoft.com/office/drawing/2014/main" id="{EF964828-3FC8-4C71-8778-6C0D03A514E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3733800"/>
            <a:ext cx="0" cy="3810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51216" name="Line 15">
            <a:extLst>
              <a:ext uri="{FF2B5EF4-FFF2-40B4-BE49-F238E27FC236}">
                <a16:creationId xmlns:a16="http://schemas.microsoft.com/office/drawing/2014/main" id="{BE4FA6B3-A837-4F73-84F9-2818A0D2BA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72200" y="3048000"/>
            <a:ext cx="0" cy="685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51217" name="Line 16">
            <a:extLst>
              <a:ext uri="{FF2B5EF4-FFF2-40B4-BE49-F238E27FC236}">
                <a16:creationId xmlns:a16="http://schemas.microsoft.com/office/drawing/2014/main" id="{66080334-7A6C-4470-9C01-4924F51CF03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3733800"/>
            <a:ext cx="0" cy="3810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51218" name="Text Box 17">
            <a:extLst>
              <a:ext uri="{FF2B5EF4-FFF2-40B4-BE49-F238E27FC236}">
                <a16:creationId xmlns:a16="http://schemas.microsoft.com/office/drawing/2014/main" id="{677AF5FA-067D-4721-8FDF-FADD3E345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245100"/>
            <a:ext cx="86106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it-IT" altLang="it-IT" sz="2400">
                <a:latin typeface="Tahoma" panose="020B0604030504040204" pitchFamily="34" charset="0"/>
              </a:rPr>
              <a:t>E’ la topologia di gran lunga più usata per le reti locali.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it-IT" altLang="it-IT" sz="2400">
                <a:latin typeface="Tahoma" panose="020B0604030504040204" pitchFamily="34" charset="0"/>
              </a:rPr>
              <a:t>Le reti di tipo Ethernet sono di questo tipo.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numero diapositiva 5">
            <a:extLst>
              <a:ext uri="{FF2B5EF4-FFF2-40B4-BE49-F238E27FC236}">
                <a16:creationId xmlns:a16="http://schemas.microsoft.com/office/drawing/2014/main" id="{3B809340-B83E-48E0-AC94-4B0079B59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1F4AF62-5C6D-4811-BD8F-44A6B688ADBC}" type="slidenum">
              <a:rPr lang="it-IT" altLang="it-IT" sz="1400" smtClean="0"/>
              <a:pPr>
                <a:spcBef>
                  <a:spcPct val="0"/>
                </a:spcBef>
                <a:buSzTx/>
                <a:buFontTx/>
                <a:buNone/>
              </a:pPr>
              <a:t>25</a:t>
            </a:fld>
            <a:endParaRPr lang="it-IT" altLang="it-IT" sz="14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6D6410F0-F917-4459-A853-4EAA6FD65A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it-IT" altLang="it-IT"/>
              <a:t>Tipi comuni di topologia</a:t>
            </a:r>
          </a:p>
        </p:txBody>
      </p:sp>
      <p:sp>
        <p:nvSpPr>
          <p:cNvPr id="53252" name="Text Box 3">
            <a:extLst>
              <a:ext uri="{FF2B5EF4-FFF2-40B4-BE49-F238E27FC236}">
                <a16:creationId xmlns:a16="http://schemas.microsoft.com/office/drawing/2014/main" id="{E8C1B686-433D-4B14-857F-78900B18B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00088" y="1258888"/>
            <a:ext cx="8610601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it-IT" altLang="it-IT">
                <a:latin typeface="Tahoma" panose="020B0604030504040204" pitchFamily="34" charset="0"/>
              </a:rPr>
              <a:t>Topologia a stella</a:t>
            </a:r>
            <a:endParaRPr lang="it-IT" altLang="it-IT" sz="2400">
              <a:latin typeface="Tahoma" panose="020B0604030504040204" pitchFamily="34" charset="0"/>
            </a:endParaRPr>
          </a:p>
        </p:txBody>
      </p:sp>
      <p:pic>
        <p:nvPicPr>
          <p:cNvPr id="53253" name="Picture 4" descr="bugc055d">
            <a:extLst>
              <a:ext uri="{FF2B5EF4-FFF2-40B4-BE49-F238E27FC236}">
                <a16:creationId xmlns:a16="http://schemas.microsoft.com/office/drawing/2014/main" id="{43CD060E-9844-4573-92E1-3870D703C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1066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5" descr="bugc055d">
            <a:extLst>
              <a:ext uri="{FF2B5EF4-FFF2-40B4-BE49-F238E27FC236}">
                <a16:creationId xmlns:a16="http://schemas.microsoft.com/office/drawing/2014/main" id="{C5D66BAF-A0B9-4E28-BFCB-0005957CE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0"/>
            <a:ext cx="1066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6" descr="bugc055d">
            <a:extLst>
              <a:ext uri="{FF2B5EF4-FFF2-40B4-BE49-F238E27FC236}">
                <a16:creationId xmlns:a16="http://schemas.microsoft.com/office/drawing/2014/main" id="{60526F7A-9705-468C-B625-460C8B394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52800"/>
            <a:ext cx="16002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7" descr="bugc055d">
            <a:extLst>
              <a:ext uri="{FF2B5EF4-FFF2-40B4-BE49-F238E27FC236}">
                <a16:creationId xmlns:a16="http://schemas.microsoft.com/office/drawing/2014/main" id="{17A79973-9775-41A3-8C10-CE305DA78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638800"/>
            <a:ext cx="1066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Picture 8" descr="bugc055d">
            <a:extLst>
              <a:ext uri="{FF2B5EF4-FFF2-40B4-BE49-F238E27FC236}">
                <a16:creationId xmlns:a16="http://schemas.microsoft.com/office/drawing/2014/main" id="{C9296321-CAB1-484F-8BCA-08F7A7F4D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0"/>
            <a:ext cx="1066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8" name="Picture 9" descr="bugc055d">
            <a:extLst>
              <a:ext uri="{FF2B5EF4-FFF2-40B4-BE49-F238E27FC236}">
                <a16:creationId xmlns:a16="http://schemas.microsoft.com/office/drawing/2014/main" id="{DDA3C15A-EF99-45B0-92BF-E353EA091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648200"/>
            <a:ext cx="1066800" cy="7747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9" name="Line 10">
            <a:extLst>
              <a:ext uri="{FF2B5EF4-FFF2-40B4-BE49-F238E27FC236}">
                <a16:creationId xmlns:a16="http://schemas.microsoft.com/office/drawing/2014/main" id="{1FF3851F-7CFB-4E35-9FFB-2073DDF2CE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3048000"/>
            <a:ext cx="1143000" cy="6096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53260" name="Line 11">
            <a:extLst>
              <a:ext uri="{FF2B5EF4-FFF2-40B4-BE49-F238E27FC236}">
                <a16:creationId xmlns:a16="http://schemas.microsoft.com/office/drawing/2014/main" id="{0EF28083-5CED-4B4B-A330-4F80010085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4419600"/>
            <a:ext cx="762000" cy="5334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53261" name="Line 12">
            <a:extLst>
              <a:ext uri="{FF2B5EF4-FFF2-40B4-BE49-F238E27FC236}">
                <a16:creationId xmlns:a16="http://schemas.microsoft.com/office/drawing/2014/main" id="{410EA63D-FD7B-48B5-967B-A98BEE063D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4648200"/>
            <a:ext cx="228600" cy="7620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53262" name="Line 13">
            <a:extLst>
              <a:ext uri="{FF2B5EF4-FFF2-40B4-BE49-F238E27FC236}">
                <a16:creationId xmlns:a16="http://schemas.microsoft.com/office/drawing/2014/main" id="{5735E41E-E052-4CE7-9B7C-1CF9C03AA9F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62400" y="4419600"/>
            <a:ext cx="914400" cy="457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53263" name="Line 14">
            <a:extLst>
              <a:ext uri="{FF2B5EF4-FFF2-40B4-BE49-F238E27FC236}">
                <a16:creationId xmlns:a16="http://schemas.microsoft.com/office/drawing/2014/main" id="{92034431-796D-4A20-9A47-DAD4EBE0D8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2895600"/>
            <a:ext cx="1066800" cy="6096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53264" name="Text Box 15">
            <a:extLst>
              <a:ext uri="{FF2B5EF4-FFF2-40B4-BE49-F238E27FC236}">
                <a16:creationId xmlns:a16="http://schemas.microsoft.com/office/drawing/2014/main" id="{8565B4F6-5192-496A-88B6-78AA308DB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836738"/>
            <a:ext cx="2514600" cy="502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it-IT" altLang="it-IT" sz="2400">
                <a:latin typeface="Tahoma" panose="020B0604030504040204" pitchFamily="34" charset="0"/>
              </a:rPr>
              <a:t>Tutti i computer sono connessi ad un computer centrale (server) che fornisce i servizi di rete (stampanti, unità di memorizzazione)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it-IT" altLang="it-IT" sz="2400">
                <a:latin typeface="Tahoma" panose="020B0604030504040204" pitchFamily="34" charset="0"/>
              </a:rPr>
              <a:t>La rottura del server provoca il malfunzionamento del sistema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numero diapositiva 5">
            <a:extLst>
              <a:ext uri="{FF2B5EF4-FFF2-40B4-BE49-F238E27FC236}">
                <a16:creationId xmlns:a16="http://schemas.microsoft.com/office/drawing/2014/main" id="{16261407-7684-4262-8C56-70240A329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9786CC7C-9EA1-4204-9355-209A5C56FDD9}" type="slidenum">
              <a:rPr lang="it-IT" altLang="it-IT" sz="1400" smtClean="0"/>
              <a:pPr>
                <a:spcBef>
                  <a:spcPct val="0"/>
                </a:spcBef>
                <a:buSzTx/>
                <a:buFontTx/>
                <a:buNone/>
              </a:pPr>
              <a:t>26</a:t>
            </a:fld>
            <a:endParaRPr lang="it-IT" altLang="it-IT" sz="14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185F9FE9-864C-49D6-9211-6EF90EC268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22313"/>
          </a:xfrm>
        </p:spPr>
        <p:txBody>
          <a:bodyPr/>
          <a:lstStyle/>
          <a:p>
            <a:r>
              <a:rPr lang="it-IT" altLang="it-IT" sz="4000"/>
              <a:t>Tipi comuni di topologia</a:t>
            </a:r>
          </a:p>
        </p:txBody>
      </p:sp>
      <p:sp>
        <p:nvSpPr>
          <p:cNvPr id="55300" name="Text Box 3">
            <a:extLst>
              <a:ext uri="{FF2B5EF4-FFF2-40B4-BE49-F238E27FC236}">
                <a16:creationId xmlns:a16="http://schemas.microsoft.com/office/drawing/2014/main" id="{3677864C-89BB-4CA3-880A-9B830BF33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28650" y="1057275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it-IT" altLang="it-IT">
                <a:latin typeface="Tahoma" panose="020B0604030504040204" pitchFamily="34" charset="0"/>
              </a:rPr>
              <a:t>Topologia ad anello</a:t>
            </a:r>
            <a:endParaRPr lang="it-IT" altLang="it-IT" sz="2400">
              <a:latin typeface="Tahoma" panose="020B0604030504040204" pitchFamily="34" charset="0"/>
            </a:endParaRPr>
          </a:p>
        </p:txBody>
      </p:sp>
      <p:pic>
        <p:nvPicPr>
          <p:cNvPr id="55301" name="Picture 4" descr="bugc055d">
            <a:extLst>
              <a:ext uri="{FF2B5EF4-FFF2-40B4-BE49-F238E27FC236}">
                <a16:creationId xmlns:a16="http://schemas.microsoft.com/office/drawing/2014/main" id="{B9369A12-841F-4B73-A44C-9E21B9B7E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71800"/>
            <a:ext cx="1066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5" descr="bugc055d">
            <a:extLst>
              <a:ext uri="{FF2B5EF4-FFF2-40B4-BE49-F238E27FC236}">
                <a16:creationId xmlns:a16="http://schemas.microsoft.com/office/drawing/2014/main" id="{976C7BF0-D803-435C-94C6-6856FB398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648200"/>
            <a:ext cx="1066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6" descr="bugc055d">
            <a:extLst>
              <a:ext uri="{FF2B5EF4-FFF2-40B4-BE49-F238E27FC236}">
                <a16:creationId xmlns:a16="http://schemas.microsoft.com/office/drawing/2014/main" id="{209E8CA6-5596-4DEC-8293-78FF932C7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2195513"/>
            <a:ext cx="1143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7" descr="bugc055d">
            <a:extLst>
              <a:ext uri="{FF2B5EF4-FFF2-40B4-BE49-F238E27FC236}">
                <a16:creationId xmlns:a16="http://schemas.microsoft.com/office/drawing/2014/main" id="{AF9D21B3-C763-4CA9-B0F2-1EF3950CC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638800"/>
            <a:ext cx="1066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8" descr="bugc055d">
            <a:extLst>
              <a:ext uri="{FF2B5EF4-FFF2-40B4-BE49-F238E27FC236}">
                <a16:creationId xmlns:a16="http://schemas.microsoft.com/office/drawing/2014/main" id="{3E01BACF-B1C1-4939-A5AD-4A9F6E5EC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24200"/>
            <a:ext cx="1066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6" name="Picture 9" descr="bugc055d">
            <a:extLst>
              <a:ext uri="{FF2B5EF4-FFF2-40B4-BE49-F238E27FC236}">
                <a16:creationId xmlns:a16="http://schemas.microsoft.com/office/drawing/2014/main" id="{7E57556D-6824-4116-954D-D1EE753D9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648200"/>
            <a:ext cx="1066800" cy="7747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7" name="Text Box 10">
            <a:extLst>
              <a:ext uri="{FF2B5EF4-FFF2-40B4-BE49-F238E27FC236}">
                <a16:creationId xmlns:a16="http://schemas.microsoft.com/office/drawing/2014/main" id="{132D0BD4-003D-42CE-BDB2-A644DA359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836738"/>
            <a:ext cx="25146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it-IT" altLang="it-IT" sz="2400">
                <a:latin typeface="Tahoma" panose="020B0604030504040204" pitchFamily="34" charset="0"/>
              </a:rPr>
              <a:t>Per trasferire le informazioni ad un altro computer è necessario far scorrere le informazioni lungo l’anello</a:t>
            </a:r>
          </a:p>
        </p:txBody>
      </p:sp>
      <p:sp>
        <p:nvSpPr>
          <p:cNvPr id="55308" name="Line 11">
            <a:extLst>
              <a:ext uri="{FF2B5EF4-FFF2-40B4-BE49-F238E27FC236}">
                <a16:creationId xmlns:a16="http://schemas.microsoft.com/office/drawing/2014/main" id="{C1D706C8-94E3-4EE3-81D3-6AB544117F8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5486400"/>
            <a:ext cx="1295400" cy="6096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55309" name="Line 12">
            <a:extLst>
              <a:ext uri="{FF2B5EF4-FFF2-40B4-BE49-F238E27FC236}">
                <a16:creationId xmlns:a16="http://schemas.microsoft.com/office/drawing/2014/main" id="{6B3EA480-071E-4F1A-B2CE-174C744C9A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3657600"/>
            <a:ext cx="76200" cy="838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55310" name="Line 13">
            <a:extLst>
              <a:ext uri="{FF2B5EF4-FFF2-40B4-BE49-F238E27FC236}">
                <a16:creationId xmlns:a16="http://schemas.microsoft.com/office/drawing/2014/main" id="{05957A7E-19EC-4649-A685-467240BA8B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2667000"/>
            <a:ext cx="685800" cy="304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55311" name="Line 14">
            <a:extLst>
              <a:ext uri="{FF2B5EF4-FFF2-40B4-BE49-F238E27FC236}">
                <a16:creationId xmlns:a16="http://schemas.microsoft.com/office/drawing/2014/main" id="{D80837FE-6369-4CBD-A08D-C8E43AAADF4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590800"/>
            <a:ext cx="990600" cy="457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55312" name="Line 15">
            <a:extLst>
              <a:ext uri="{FF2B5EF4-FFF2-40B4-BE49-F238E27FC236}">
                <a16:creationId xmlns:a16="http://schemas.microsoft.com/office/drawing/2014/main" id="{268D8C83-FC3B-4862-89BD-6951BCA7E8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038600"/>
            <a:ext cx="76200" cy="5334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55313" name="Line 16">
            <a:extLst>
              <a:ext uri="{FF2B5EF4-FFF2-40B4-BE49-F238E27FC236}">
                <a16:creationId xmlns:a16="http://schemas.microsoft.com/office/drawing/2014/main" id="{59EEFF9E-E911-4261-B80E-1CF450BC77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38600" y="5334000"/>
            <a:ext cx="990600" cy="6096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egnaposto numero diapositiva 5">
            <a:extLst>
              <a:ext uri="{FF2B5EF4-FFF2-40B4-BE49-F238E27FC236}">
                <a16:creationId xmlns:a16="http://schemas.microsoft.com/office/drawing/2014/main" id="{2A917080-0CE9-4449-820A-1EEBAC9D7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EAF3EBC1-24C2-4E71-9F9D-D3E51D999271}" type="slidenum">
              <a:rPr lang="it-IT" altLang="it-IT" sz="1400" smtClean="0"/>
              <a:pPr>
                <a:spcBef>
                  <a:spcPct val="0"/>
                </a:spcBef>
                <a:buSzTx/>
                <a:buFontTx/>
                <a:buNone/>
              </a:pPr>
              <a:t>27</a:t>
            </a:fld>
            <a:endParaRPr lang="it-IT" altLang="it-IT" sz="14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28D1D3FB-3A33-4663-A390-21E277827D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1143000"/>
          </a:xfrm>
        </p:spPr>
        <p:txBody>
          <a:bodyPr/>
          <a:lstStyle/>
          <a:p>
            <a:r>
              <a:rPr lang="it-IT" altLang="it-IT"/>
              <a:t>Velocità di trasmissione</a:t>
            </a:r>
          </a:p>
        </p:txBody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7CB65338-1250-49B4-8C34-304241A19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/>
            <a:r>
              <a:rPr lang="it-IT" altLang="it-IT" sz="2800"/>
              <a:t>La velocità di trasmissione rappresenta il numero di bit trasferiti dalla sorgente del messaggio alla destinazione nell’unità di tempo.</a:t>
            </a:r>
          </a:p>
          <a:p>
            <a:pPr defTabSz="914400"/>
            <a:r>
              <a:rPr lang="it-IT" altLang="it-IT" sz="2800"/>
              <a:t>Si misura in bit/secondo</a:t>
            </a:r>
          </a:p>
          <a:p>
            <a:pPr defTabSz="914400"/>
            <a:r>
              <a:rPr lang="it-IT" altLang="it-IT" sz="2800"/>
              <a:t>Problema: qual è il tempo necessario per trasferire un file di 1 Megabyte su una linea la cui velocità di trasmissione è di 64 Kbit/secondo?</a:t>
            </a:r>
          </a:p>
          <a:p>
            <a:pPr lvl="1" defTabSz="914400"/>
            <a:endParaRPr lang="it-IT" altLang="it-IT"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egnaposto numero diapositiva 5">
            <a:extLst>
              <a:ext uri="{FF2B5EF4-FFF2-40B4-BE49-F238E27FC236}">
                <a16:creationId xmlns:a16="http://schemas.microsoft.com/office/drawing/2014/main" id="{6BCBFFD8-1CFA-4542-92AB-2937A6705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5374AC69-6B4B-4E3A-B728-4D77060EE1C2}" type="slidenum">
              <a:rPr lang="it-IT" altLang="it-IT" sz="1400" smtClean="0"/>
              <a:pPr>
                <a:spcBef>
                  <a:spcPct val="0"/>
                </a:spcBef>
                <a:buSzTx/>
                <a:buFontTx/>
                <a:buNone/>
              </a:pPr>
              <a:t>28</a:t>
            </a:fld>
            <a:endParaRPr lang="it-IT" altLang="it-IT" sz="1400"/>
          </a:p>
        </p:txBody>
      </p:sp>
      <p:pic>
        <p:nvPicPr>
          <p:cNvPr id="59395" name="Picture 5">
            <a:extLst>
              <a:ext uri="{FF2B5EF4-FFF2-40B4-BE49-F238E27FC236}">
                <a16:creationId xmlns:a16="http://schemas.microsoft.com/office/drawing/2014/main" id="{25AD050F-7EB6-4DC2-B880-A4B01149A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1" t="14844" r="3815" b="89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6" name="Rectangle 2">
            <a:extLst>
              <a:ext uri="{FF2B5EF4-FFF2-40B4-BE49-F238E27FC236}">
                <a16:creationId xmlns:a16="http://schemas.microsoft.com/office/drawing/2014/main" id="{5C5EC91B-A03B-489D-B75F-B8E322BBC0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57800" y="3802063"/>
            <a:ext cx="3171825" cy="417512"/>
          </a:xfrm>
          <a:solidFill>
            <a:srgbClr val="FFFF99">
              <a:alpha val="87842"/>
            </a:srgbClr>
          </a:solidFill>
        </p:spPr>
        <p:txBody>
          <a:bodyPr/>
          <a:lstStyle/>
          <a:p>
            <a:r>
              <a:rPr lang="it-IT" altLang="it-IT" sz="1800"/>
              <a:t>Bit e byte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egnaposto numero diapositiva 5">
            <a:extLst>
              <a:ext uri="{FF2B5EF4-FFF2-40B4-BE49-F238E27FC236}">
                <a16:creationId xmlns:a16="http://schemas.microsoft.com/office/drawing/2014/main" id="{A20287C5-4D84-4311-ACF7-82ACEF7A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1AACA60-B35E-48BD-8D9C-A9CA2192E3A5}" type="slidenum">
              <a:rPr lang="it-IT" altLang="it-IT" sz="1400" smtClean="0"/>
              <a:pPr>
                <a:spcBef>
                  <a:spcPct val="0"/>
                </a:spcBef>
                <a:buSzTx/>
                <a:buFontTx/>
                <a:buNone/>
              </a:pPr>
              <a:t>29</a:t>
            </a:fld>
            <a:endParaRPr lang="it-IT" altLang="it-IT" sz="14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AF763228-BB2B-46A0-B4B5-8488DD84A7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8175" y="0"/>
            <a:ext cx="7772400" cy="1143000"/>
          </a:xfrm>
        </p:spPr>
        <p:txBody>
          <a:bodyPr/>
          <a:lstStyle/>
          <a:p>
            <a:r>
              <a:rPr lang="it-IT" altLang="it-IT"/>
              <a:t>LAN  Broadband</a:t>
            </a:r>
          </a:p>
        </p:txBody>
      </p:sp>
      <p:sp>
        <p:nvSpPr>
          <p:cNvPr id="402435" name="Rectangle 3">
            <a:extLst>
              <a:ext uri="{FF2B5EF4-FFF2-40B4-BE49-F238E27FC236}">
                <a16:creationId xmlns:a16="http://schemas.microsoft.com/office/drawing/2014/main" id="{BACE78EF-FCDD-47D6-8E6E-A78DE64CC9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314450"/>
            <a:ext cx="4867275" cy="4781550"/>
          </a:xfrm>
        </p:spPr>
        <p:txBody>
          <a:bodyPr/>
          <a:lstStyle/>
          <a:p>
            <a:pPr defTabSz="914400">
              <a:lnSpc>
                <a:spcPct val="90000"/>
              </a:lnSpc>
              <a:buFontTx/>
              <a:buNone/>
            </a:pPr>
            <a:r>
              <a:rPr lang="it-IT" altLang="it-IT" sz="2000">
                <a:solidFill>
                  <a:srgbClr val="0000CC"/>
                </a:solidFill>
              </a:rPr>
              <a:t>Una rete broadband può avere più canali di comunicazione attivi contemporaneamente in una singola LAN, esattamente come in un tunnel con vari binari possono passare più treni.</a:t>
            </a:r>
          </a:p>
          <a:p>
            <a:pPr defTabSz="914400">
              <a:lnSpc>
                <a:spcPct val="90000"/>
              </a:lnSpc>
              <a:buFontTx/>
              <a:buNone/>
            </a:pPr>
            <a:r>
              <a:rPr lang="it-IT" altLang="it-IT" sz="2000">
                <a:solidFill>
                  <a:srgbClr val="0000CC"/>
                </a:solidFill>
              </a:rPr>
              <a:t>Una rete broadband può essere utilizzata per collegare servizi differenti.</a:t>
            </a:r>
          </a:p>
          <a:p>
            <a:pPr defTabSz="914400">
              <a:lnSpc>
                <a:spcPct val="90000"/>
              </a:lnSpc>
              <a:buFontTx/>
              <a:buNone/>
            </a:pPr>
            <a:r>
              <a:rPr lang="it-IT" altLang="it-IT" sz="2000">
                <a:solidFill>
                  <a:srgbClr val="0000CC"/>
                </a:solidFill>
              </a:rPr>
              <a:t>Dato che le informazioni sono codificate in </a:t>
            </a:r>
            <a:r>
              <a:rPr lang="it-IT" altLang="it-IT" sz="2000">
                <a:solidFill>
                  <a:schemeClr val="hlink"/>
                </a:solidFill>
                <a:hlinkClick r:id="rId3" action="ppaction://hlinkfile"/>
              </a:rPr>
              <a:t>un’onda portante</a:t>
            </a:r>
            <a:r>
              <a:rPr lang="it-IT" altLang="it-IT" sz="2000">
                <a:solidFill>
                  <a:srgbClr val="0000CC"/>
                </a:solidFill>
                <a:hlinkClick r:id="rId3" action="ppaction://hlinkfile"/>
              </a:rPr>
              <a:t> </a:t>
            </a:r>
            <a:r>
              <a:rPr lang="it-IT" altLang="it-IT" sz="2000">
                <a:solidFill>
                  <a:srgbClr val="0000CC"/>
                </a:solidFill>
              </a:rPr>
              <a:t>i modem devono convertire le informazioni da analogiche in digitali e viceversa.</a:t>
            </a:r>
          </a:p>
          <a:p>
            <a:pPr defTabSz="914400">
              <a:lnSpc>
                <a:spcPct val="90000"/>
              </a:lnSpc>
              <a:buFontTx/>
              <a:buNone/>
            </a:pPr>
            <a:r>
              <a:rPr lang="it-IT" altLang="it-IT" sz="2000">
                <a:solidFill>
                  <a:srgbClr val="0000CC"/>
                </a:solidFill>
              </a:rPr>
              <a:t>Le reti di questo tipo sono di norma più complesse ma più flessibili.</a:t>
            </a:r>
          </a:p>
          <a:p>
            <a:pPr defTabSz="914400">
              <a:lnSpc>
                <a:spcPct val="90000"/>
              </a:lnSpc>
              <a:buFontTx/>
              <a:buNone/>
            </a:pPr>
            <a:r>
              <a:rPr lang="it-IT" altLang="it-IT" sz="2000">
                <a:solidFill>
                  <a:srgbClr val="0000CC"/>
                </a:solidFill>
              </a:rPr>
              <a:t>Un singolo cavo può trasmettere più canali e le informazioni possono essere analogiche.</a:t>
            </a:r>
          </a:p>
          <a:p>
            <a:pPr defTabSz="914400">
              <a:lnSpc>
                <a:spcPct val="90000"/>
              </a:lnSpc>
              <a:buFontTx/>
              <a:buNone/>
            </a:pPr>
            <a:endParaRPr lang="it-IT" altLang="it-IT" sz="2000">
              <a:solidFill>
                <a:srgbClr val="0000CC"/>
              </a:solidFill>
            </a:endParaRPr>
          </a:p>
        </p:txBody>
      </p:sp>
      <p:sp>
        <p:nvSpPr>
          <p:cNvPr id="402438" name="Text Box 6">
            <a:extLst>
              <a:ext uri="{FF2B5EF4-FFF2-40B4-BE49-F238E27FC236}">
                <a16:creationId xmlns:a16="http://schemas.microsoft.com/office/drawing/2014/main" id="{CFB28161-1A7B-43F7-979F-9956C181C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9650" y="4514850"/>
            <a:ext cx="405765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SzTx/>
              <a:buFontTx/>
              <a:buNone/>
            </a:pPr>
            <a:r>
              <a:rPr lang="it-IT" altLang="it-IT" sz="2000" dirty="0">
                <a:solidFill>
                  <a:schemeClr val="hlink"/>
                </a:solidFill>
              </a:rPr>
              <a:t>La stessa rete può essere utilizzata per dati sonori, televisivi e informatici.</a:t>
            </a:r>
          </a:p>
          <a:p>
            <a:pPr>
              <a:spcBef>
                <a:spcPct val="50000"/>
              </a:spcBef>
              <a:buSzTx/>
              <a:buFontTx/>
              <a:buNone/>
            </a:pPr>
            <a:r>
              <a:rPr lang="it-IT" altLang="it-IT" sz="2000" dirty="0">
                <a:solidFill>
                  <a:schemeClr val="hlink"/>
                </a:solidFill>
              </a:rPr>
              <a:t>Diversamente dal segnale digitale (on-off), le informazioni analogiche sono un segnale continuo che varia nel tempo. 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E56D0E9F-7B0D-4226-9C03-92D4F1F78061}"/>
              </a:ext>
            </a:extLst>
          </p:cNvPr>
          <p:cNvGrpSpPr/>
          <p:nvPr/>
        </p:nvGrpSpPr>
        <p:grpSpPr>
          <a:xfrm>
            <a:off x="4810125" y="1117670"/>
            <a:ext cx="4076700" cy="3328918"/>
            <a:chOff x="4810125" y="1117670"/>
            <a:chExt cx="4076700" cy="3328918"/>
          </a:xfrm>
        </p:grpSpPr>
        <p:pic>
          <p:nvPicPr>
            <p:cNvPr id="402437" name="Picture 5" descr="broadband">
              <a:extLst>
                <a:ext uri="{FF2B5EF4-FFF2-40B4-BE49-F238E27FC236}">
                  <a16:creationId xmlns:a16="http://schemas.microsoft.com/office/drawing/2014/main" id="{BF565FC3-3A2D-4FE2-823B-2DAC592CF2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0125" y="1314450"/>
              <a:ext cx="4076700" cy="313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2439" name="Picture 7" descr="fdm1">
              <a:extLst>
                <a:ext uri="{FF2B5EF4-FFF2-40B4-BE49-F238E27FC236}">
                  <a16:creationId xmlns:a16="http://schemas.microsoft.com/office/drawing/2014/main" id="{EBB7ADB7-FCD4-4F1F-A9DE-46DDB20460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17" t="4790" r="21213" b="4790"/>
            <a:stretch>
              <a:fillRect/>
            </a:stretch>
          </p:blipFill>
          <p:spPr bwMode="auto">
            <a:xfrm>
              <a:off x="4867275" y="1117670"/>
              <a:ext cx="4019550" cy="1945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2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2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2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5" grpId="0" build="p"/>
      <p:bldP spid="4024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numero diapositiva 5">
            <a:extLst>
              <a:ext uri="{FF2B5EF4-FFF2-40B4-BE49-F238E27FC236}">
                <a16:creationId xmlns:a16="http://schemas.microsoft.com/office/drawing/2014/main" id="{74BA1833-1935-4147-8978-363BD3441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6C88467-CC5B-446A-BF7E-6FFB9E9C637B}" type="slidenum">
              <a:rPr lang="it-IT" altLang="it-IT" sz="1400" smtClean="0"/>
              <a:pPr>
                <a:spcBef>
                  <a:spcPct val="0"/>
                </a:spcBef>
                <a:buSzTx/>
                <a:buFontTx/>
                <a:buNone/>
              </a:pPr>
              <a:t>3</a:t>
            </a:fld>
            <a:endParaRPr lang="it-IT" altLang="it-IT" sz="14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93F119A-EDAD-4ED1-94E6-322D74E8EA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Servizi di rete</a:t>
            </a:r>
            <a:endParaRPr lang="it-IT" altLang="it-IT" b="1"/>
          </a:p>
        </p:txBody>
      </p:sp>
      <p:pic>
        <p:nvPicPr>
          <p:cNvPr id="8196" name="Picture 3" descr="buca012j">
            <a:extLst>
              <a:ext uri="{FF2B5EF4-FFF2-40B4-BE49-F238E27FC236}">
                <a16:creationId xmlns:a16="http://schemas.microsoft.com/office/drawing/2014/main" id="{0248EF85-26DF-4D80-A712-6BFE01293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11207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bugc055d">
            <a:extLst>
              <a:ext uri="{FF2B5EF4-FFF2-40B4-BE49-F238E27FC236}">
                <a16:creationId xmlns:a16="http://schemas.microsoft.com/office/drawing/2014/main" id="{41EF480B-EA38-40DD-9978-FDD5E5E5F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828800"/>
            <a:ext cx="146367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 descr="busi026d">
            <a:extLst>
              <a:ext uri="{FF2B5EF4-FFF2-40B4-BE49-F238E27FC236}">
                <a16:creationId xmlns:a16="http://schemas.microsoft.com/office/drawing/2014/main" id="{E21CCBC8-22E2-4B16-8FC0-64B82880D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343400"/>
            <a:ext cx="1463675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" descr="bugc069d">
            <a:extLst>
              <a:ext uri="{FF2B5EF4-FFF2-40B4-BE49-F238E27FC236}">
                <a16:creationId xmlns:a16="http://schemas.microsoft.com/office/drawing/2014/main" id="{387E03E6-182B-4D15-A3AD-781ECD91F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0"/>
            <a:ext cx="14636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Line 7">
            <a:extLst>
              <a:ext uri="{FF2B5EF4-FFF2-40B4-BE49-F238E27FC236}">
                <a16:creationId xmlns:a16="http://schemas.microsoft.com/office/drawing/2014/main" id="{757CF672-4262-4266-999D-5FB180C11C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3048000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1" name="Line 8">
            <a:extLst>
              <a:ext uri="{FF2B5EF4-FFF2-40B4-BE49-F238E27FC236}">
                <a16:creationId xmlns:a16="http://schemas.microsoft.com/office/drawing/2014/main" id="{87590A50-57D8-4E53-BA2D-9883D365C63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048000"/>
            <a:ext cx="533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2" name="Line 9">
            <a:extLst>
              <a:ext uri="{FF2B5EF4-FFF2-40B4-BE49-F238E27FC236}">
                <a16:creationId xmlns:a16="http://schemas.microsoft.com/office/drawing/2014/main" id="{C7E845C2-3F03-466A-B0F8-FE902BD798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39000" y="2743200"/>
            <a:ext cx="228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3" name="Line 10">
            <a:extLst>
              <a:ext uri="{FF2B5EF4-FFF2-40B4-BE49-F238E27FC236}">
                <a16:creationId xmlns:a16="http://schemas.microsoft.com/office/drawing/2014/main" id="{2EA80595-EDB2-40D8-A495-DEE077F0BA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7800" y="4800600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4" name="Oval 11">
            <a:extLst>
              <a:ext uri="{FF2B5EF4-FFF2-40B4-BE49-F238E27FC236}">
                <a16:creationId xmlns:a16="http://schemas.microsoft.com/office/drawing/2014/main" id="{A026A987-B652-42F5-BFE8-9E338522B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581400"/>
            <a:ext cx="2133600" cy="1905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2400"/>
              <a:t>Rete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2400"/>
              <a:t>(network)</a:t>
            </a:r>
          </a:p>
        </p:txBody>
      </p:sp>
      <p:sp>
        <p:nvSpPr>
          <p:cNvPr id="8205" name="Text Box 12">
            <a:extLst>
              <a:ext uri="{FF2B5EF4-FFF2-40B4-BE49-F238E27FC236}">
                <a16:creationId xmlns:a16="http://schemas.microsoft.com/office/drawing/2014/main" id="{14527CAE-2898-4DDD-B698-F0BFD7A1C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0"/>
            <a:ext cx="2667000" cy="502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</a:pPr>
            <a:r>
              <a:rPr lang="it-IT" altLang="it-IT" sz="2400"/>
              <a:t>Condivisione di: risorse hardware (stampanti, scanner, unità di backup)</a:t>
            </a:r>
          </a:p>
          <a:p>
            <a:pPr eaLnBrk="1" hangingPunct="1">
              <a:spcBef>
                <a:spcPct val="50000"/>
              </a:spcBef>
              <a:buSzTx/>
            </a:pPr>
            <a:r>
              <a:rPr lang="it-IT" altLang="it-IT" sz="2400"/>
              <a:t>Condivisione di dati (trasferimento di file, accesso alle pagine web) </a:t>
            </a:r>
          </a:p>
          <a:p>
            <a:pPr eaLnBrk="1" hangingPunct="1">
              <a:spcBef>
                <a:spcPct val="50000"/>
              </a:spcBef>
              <a:buSzTx/>
            </a:pPr>
            <a:r>
              <a:rPr lang="it-IT" altLang="it-IT" sz="2400"/>
              <a:t>Utilizzo di un computer remoto: terminale virtuale</a:t>
            </a:r>
          </a:p>
          <a:p>
            <a:pPr eaLnBrk="1" hangingPunct="1">
              <a:spcBef>
                <a:spcPct val="50000"/>
              </a:spcBef>
              <a:buSzTx/>
            </a:pPr>
            <a:endParaRPr lang="it-IT" altLang="it-IT" sz="2400"/>
          </a:p>
        </p:txBody>
      </p:sp>
      <p:sp>
        <p:nvSpPr>
          <p:cNvPr id="8206" name="Text Box 13">
            <a:extLst>
              <a:ext uri="{FF2B5EF4-FFF2-40B4-BE49-F238E27FC236}">
                <a16:creationId xmlns:a16="http://schemas.microsoft.com/office/drawing/2014/main" id="{EB378F6C-0F9E-49B3-886F-7EAED877E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725" y="156527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2400"/>
              <a:t>A</a:t>
            </a:r>
          </a:p>
        </p:txBody>
      </p:sp>
      <p:sp>
        <p:nvSpPr>
          <p:cNvPr id="8207" name="Text Box 14">
            <a:extLst>
              <a:ext uri="{FF2B5EF4-FFF2-40B4-BE49-F238E27FC236}">
                <a16:creationId xmlns:a16="http://schemas.microsoft.com/office/drawing/2014/main" id="{ECBCA89B-95B1-441B-9C23-40E614509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6002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2400"/>
              <a:t>B</a:t>
            </a:r>
          </a:p>
        </p:txBody>
      </p:sp>
      <p:sp>
        <p:nvSpPr>
          <p:cNvPr id="8208" name="Text Box 15">
            <a:extLst>
              <a:ext uri="{FF2B5EF4-FFF2-40B4-BE49-F238E27FC236}">
                <a16:creationId xmlns:a16="http://schemas.microsoft.com/office/drawing/2014/main" id="{77EA34BE-A549-4C29-A227-A3337E72C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3434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2400"/>
              <a:t>C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egnaposto numero diapositiva 5">
            <a:extLst>
              <a:ext uri="{FF2B5EF4-FFF2-40B4-BE49-F238E27FC236}">
                <a16:creationId xmlns:a16="http://schemas.microsoft.com/office/drawing/2014/main" id="{0C16199A-734F-4875-AE1A-740174E9F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A401E73-5C48-4FF7-BFC0-EBBC56D126DB}" type="slidenum">
              <a:rPr lang="it-IT" altLang="it-IT" sz="1400" smtClean="0"/>
              <a:pPr>
                <a:spcBef>
                  <a:spcPct val="0"/>
                </a:spcBef>
                <a:buSzTx/>
                <a:buFontTx/>
                <a:buNone/>
              </a:pPr>
              <a:t>30</a:t>
            </a:fld>
            <a:endParaRPr lang="it-IT" altLang="it-IT" sz="14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DC040F81-7423-4B0E-9D8A-0995F101CF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it-IT" altLang="it-IT"/>
              <a:t>LAN  Baseband</a:t>
            </a:r>
          </a:p>
        </p:txBody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718A00AB-C638-49D5-B862-F08E590D16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31950"/>
            <a:ext cx="4752975" cy="4572000"/>
          </a:xfrm>
        </p:spPr>
        <p:txBody>
          <a:bodyPr/>
          <a:lstStyle/>
          <a:p>
            <a:pPr defTabSz="914400">
              <a:buFontTx/>
              <a:buNone/>
            </a:pPr>
            <a:r>
              <a:rPr lang="it-IT" altLang="it-IT" sz="2400">
                <a:solidFill>
                  <a:srgbClr val="0000CC"/>
                </a:solidFill>
              </a:rPr>
              <a:t>Una LAN baseband invia i dati direttamente sul cavo di rete.</a:t>
            </a:r>
            <a:r>
              <a:rPr lang="it-IT" altLang="it-IT"/>
              <a:t> </a:t>
            </a:r>
          </a:p>
          <a:p>
            <a:pPr defTabSz="914400">
              <a:buFontTx/>
              <a:buNone/>
            </a:pPr>
            <a:r>
              <a:rPr lang="it-IT" altLang="it-IT" sz="2400">
                <a:solidFill>
                  <a:srgbClr val="0000CC"/>
                </a:solidFill>
              </a:rPr>
              <a:t>Per molti aspetti una LAN baseband è come un treno che viaggia su di un binario che attraversa un tunnel. </a:t>
            </a:r>
          </a:p>
          <a:p>
            <a:pPr defTabSz="914400">
              <a:buFontTx/>
              <a:buNone/>
            </a:pPr>
            <a:r>
              <a:rPr lang="it-IT" altLang="it-IT" sz="2400">
                <a:solidFill>
                  <a:srgbClr val="0000CC"/>
                </a:solidFill>
              </a:rPr>
              <a:t>Le informazioni vengono inviate da una workstation per volta.</a:t>
            </a:r>
          </a:p>
          <a:p>
            <a:pPr defTabSz="914400">
              <a:buFontTx/>
              <a:buNone/>
            </a:pPr>
            <a:r>
              <a:rPr lang="it-IT" altLang="it-IT" sz="2400">
                <a:solidFill>
                  <a:srgbClr val="0000CC"/>
                </a:solidFill>
              </a:rPr>
              <a:t>Quando le informazioni sono arrivate alla stazione ricevente, una nuova stazione può inviare informazioni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6D00DE6F-9D19-4270-A887-350B45A27DEC}"/>
              </a:ext>
            </a:extLst>
          </p:cNvPr>
          <p:cNvGrpSpPr/>
          <p:nvPr/>
        </p:nvGrpSpPr>
        <p:grpSpPr>
          <a:xfrm>
            <a:off x="5074646" y="1433170"/>
            <a:ext cx="3665162" cy="4737038"/>
            <a:chOff x="5074646" y="1631950"/>
            <a:chExt cx="3665162" cy="4737038"/>
          </a:xfrm>
        </p:grpSpPr>
        <p:pic>
          <p:nvPicPr>
            <p:cNvPr id="63493" name="Picture 4" descr="baseband">
              <a:extLst>
                <a:ext uri="{FF2B5EF4-FFF2-40B4-BE49-F238E27FC236}">
                  <a16:creationId xmlns:a16="http://schemas.microsoft.com/office/drawing/2014/main" id="{6F86AB15-87A0-4321-9BDA-1B22480085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4646" y="3560418"/>
              <a:ext cx="3665161" cy="2808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0389" name="Picture 5" descr="tdm">
              <a:extLst>
                <a:ext uri="{FF2B5EF4-FFF2-40B4-BE49-F238E27FC236}">
                  <a16:creationId xmlns:a16="http://schemas.microsoft.com/office/drawing/2014/main" id="{146682A2-3532-4B4C-A3D9-37C0B3DE62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72" t="6779" r="14102" b="38792"/>
            <a:stretch>
              <a:fillRect/>
            </a:stretch>
          </p:blipFill>
          <p:spPr bwMode="auto">
            <a:xfrm>
              <a:off x="5074647" y="1631950"/>
              <a:ext cx="3665161" cy="1957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egnaposto numero diapositiva 4">
            <a:extLst>
              <a:ext uri="{FF2B5EF4-FFF2-40B4-BE49-F238E27FC236}">
                <a16:creationId xmlns:a16="http://schemas.microsoft.com/office/drawing/2014/main" id="{85201C9E-90B3-4912-B9C9-D9A006120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EB20323F-01B3-4EC6-8BCD-B6628F8340BD}" type="slidenum">
              <a:rPr lang="it-IT" altLang="it-IT" sz="1400" smtClean="0"/>
              <a:pPr>
                <a:spcBef>
                  <a:spcPct val="0"/>
                </a:spcBef>
                <a:buSzTx/>
                <a:buFontTx/>
                <a:buNone/>
              </a:pPr>
              <a:t>31</a:t>
            </a:fld>
            <a:endParaRPr lang="it-IT" altLang="it-IT" sz="14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3D798ADD-F278-4ACF-BD5B-6E8FFF61C5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190500"/>
            <a:ext cx="7772400" cy="1143000"/>
          </a:xfrm>
        </p:spPr>
        <p:txBody>
          <a:bodyPr/>
          <a:lstStyle/>
          <a:p>
            <a:r>
              <a:rPr lang="en-US" altLang="it-IT"/>
              <a:t>Canali di comunicazione</a:t>
            </a:r>
          </a:p>
        </p:txBody>
      </p:sp>
      <p:sp>
        <p:nvSpPr>
          <p:cNvPr id="251907" name="Text Box 3">
            <a:extLst>
              <a:ext uri="{FF2B5EF4-FFF2-40B4-BE49-F238E27FC236}">
                <a16:creationId xmlns:a16="http://schemas.microsoft.com/office/drawing/2014/main" id="{ED097B37-D824-4E8B-B420-4441F026D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05000"/>
            <a:ext cx="7620000" cy="2133600"/>
          </a:xfrm>
          <a:prstGeom prst="rect">
            <a:avLst/>
          </a:prstGeom>
          <a:solidFill>
            <a:srgbClr val="E3FF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PROBLEMA</a:t>
            </a: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en-US" b="1" i="1">
                <a:solidFill>
                  <a:schemeClr val="tx1"/>
                </a:solidFill>
                <a:latin typeface="Arial" panose="020B0604020202020204" pitchFamily="34" charset="0"/>
              </a:rPr>
              <a:t>Troviamo su Internet un documento di 60 KB. Quanto tempo è necessario per trasferirlo sul nostro computer sapendo che la capacità della linea è di 12.000 bit/sec e che il calcolatore su cui il documento è memorizzato si trova negli USA a 10.000 km da noi?</a:t>
            </a:r>
          </a:p>
        </p:txBody>
      </p:sp>
      <p:sp>
        <p:nvSpPr>
          <p:cNvPr id="251908" name="Text Box 4">
            <a:extLst>
              <a:ext uri="{FF2B5EF4-FFF2-40B4-BE49-F238E27FC236}">
                <a16:creationId xmlns:a16="http://schemas.microsoft.com/office/drawing/2014/main" id="{011E50DF-28F7-463F-85B8-30914ECEE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343400"/>
            <a:ext cx="868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60 Kilobyte = 60 * 1024 * 8 bit = 491.520 bit (da cui è costituito il documento)</a:t>
            </a:r>
          </a:p>
        </p:txBody>
      </p:sp>
      <p:sp>
        <p:nvSpPr>
          <p:cNvPr id="251909" name="Text Box 5">
            <a:extLst>
              <a:ext uri="{FF2B5EF4-FFF2-40B4-BE49-F238E27FC236}">
                <a16:creationId xmlns:a16="http://schemas.microsoft.com/office/drawing/2014/main" id="{EA38C1DB-BA60-490C-8E07-16873F3C3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876800"/>
            <a:ext cx="891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491.520 : 12.000 = 40 sec. (necessari per “inserire” tutti i bit nella linea)</a:t>
            </a:r>
          </a:p>
        </p:txBody>
      </p:sp>
      <p:sp>
        <p:nvSpPr>
          <p:cNvPr id="251910" name="Text Box 6">
            <a:extLst>
              <a:ext uri="{FF2B5EF4-FFF2-40B4-BE49-F238E27FC236}">
                <a16:creationId xmlns:a16="http://schemas.microsoft.com/office/drawing/2014/main" id="{F08BCBFD-5FC7-4F12-AE84-12774441F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10200"/>
            <a:ext cx="853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10.000 km : 300.000 km/sec = 0,03 sec (tempo necessario ad un bit per percorrere la distanza tra i due computer)</a:t>
            </a:r>
          </a:p>
        </p:txBody>
      </p:sp>
      <p:sp>
        <p:nvSpPr>
          <p:cNvPr id="251911" name="Text Box 7">
            <a:extLst>
              <a:ext uri="{FF2B5EF4-FFF2-40B4-BE49-F238E27FC236}">
                <a16:creationId xmlns:a16="http://schemas.microsoft.com/office/drawing/2014/main" id="{0ED04B8B-E154-4B3C-852D-F7CB2BC14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248400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altLang="it-IT" sz="2400" b="1">
                <a:solidFill>
                  <a:srgbClr val="FF0000"/>
                </a:solidFill>
                <a:latin typeface="Arial" panose="020B0604020202020204" pitchFamily="34" charset="0"/>
              </a:rPr>
              <a:t>TEMPO RICHIESTO ~ 40 sec + 0,03 sec</a:t>
            </a:r>
          </a:p>
        </p:txBody>
      </p:sp>
      <p:sp>
        <p:nvSpPr>
          <p:cNvPr id="65545" name="Text Box 8">
            <a:extLst>
              <a:ext uri="{FF2B5EF4-FFF2-40B4-BE49-F238E27FC236}">
                <a16:creationId xmlns:a16="http://schemas.microsoft.com/office/drawing/2014/main" id="{09AF2C82-576E-4B90-8E6F-C06AFEE49E44}"/>
              </a:ext>
            </a:extLst>
          </p:cNvPr>
          <p:cNvSpPr txBox="1">
            <a:spLocks noChangeArrowheads="1"/>
          </p:cNvSpPr>
          <p:nvPr/>
        </p:nvSpPr>
        <p:spPr bwMode="auto">
          <a:xfrm rot="-1471178">
            <a:off x="6888163" y="1420813"/>
            <a:ext cx="186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it-IT" altLang="it-IT" sz="2000">
                <a:solidFill>
                  <a:schemeClr val="hlink"/>
                </a:solidFill>
                <a:hlinkClick r:id="rId3" action="ppaction://hlinkfile"/>
              </a:rPr>
              <a:t>Velocità segnale</a:t>
            </a:r>
            <a:endParaRPr lang="it-IT" altLang="it-IT" sz="200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1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1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1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1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1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1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1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1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8" grpId="0" build="p" autoUpdateAnimBg="0"/>
      <p:bldP spid="251909" grpId="0" build="p" autoUpdateAnimBg="0"/>
      <p:bldP spid="251910" grpId="0" build="p" autoUpdateAnimBg="0"/>
      <p:bldP spid="25191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numero diapositiva 5">
            <a:extLst>
              <a:ext uri="{FF2B5EF4-FFF2-40B4-BE49-F238E27FC236}">
                <a16:creationId xmlns:a16="http://schemas.microsoft.com/office/drawing/2014/main" id="{A69E5AC2-D378-49E1-96B1-3DF627C14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205CACF-4C08-41EF-823E-6517F70AE035}" type="slidenum">
              <a:rPr lang="it-IT" altLang="it-IT" sz="1400" smtClean="0"/>
              <a:pPr>
                <a:spcBef>
                  <a:spcPct val="0"/>
                </a:spcBef>
                <a:buSzTx/>
                <a:buFontTx/>
                <a:buNone/>
              </a:pPr>
              <a:t>4</a:t>
            </a:fld>
            <a:endParaRPr lang="it-IT" altLang="it-IT" sz="14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3412BC58-8C8E-4483-BE00-32E45ED6FD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it-IT" altLang="it-IT"/>
              <a:t>Dai sistemi concentrati ai sistemi distribuiti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4ADAE26C-7081-4BE7-A87D-80347CC496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4343400" cy="4038600"/>
          </a:xfrm>
        </p:spPr>
        <p:txBody>
          <a:bodyPr/>
          <a:lstStyle/>
          <a:p>
            <a:pPr lvl="1" defTabSz="914400">
              <a:lnSpc>
                <a:spcPct val="90000"/>
              </a:lnSpc>
            </a:pPr>
            <a:r>
              <a:rPr lang="it-IT" altLang="it-IT" sz="2400"/>
              <a:t>Sistemi concentrati</a:t>
            </a:r>
          </a:p>
          <a:p>
            <a:pPr lvl="2" defTabSz="914400">
              <a:lnSpc>
                <a:spcPct val="90000"/>
              </a:lnSpc>
            </a:pPr>
            <a:r>
              <a:rPr lang="it-IT" altLang="it-IT" sz="2000"/>
              <a:t>Caratteristici dei primi anni ’50</a:t>
            </a:r>
          </a:p>
          <a:p>
            <a:pPr lvl="2" defTabSz="914400">
              <a:lnSpc>
                <a:spcPct val="90000"/>
              </a:lnSpc>
            </a:pPr>
            <a:r>
              <a:rPr lang="it-IT" altLang="it-IT" sz="2000"/>
              <a:t>Elaboratore centrale(mainframe) caratterizzato da</a:t>
            </a:r>
          </a:p>
          <a:p>
            <a:pPr lvl="3" defTabSz="914400">
              <a:lnSpc>
                <a:spcPct val="90000"/>
              </a:lnSpc>
            </a:pPr>
            <a:r>
              <a:rPr lang="it-IT" altLang="it-IT" sz="1800"/>
              <a:t>Elevata velocità</a:t>
            </a:r>
          </a:p>
          <a:p>
            <a:pPr lvl="3" defTabSz="914400">
              <a:lnSpc>
                <a:spcPct val="90000"/>
              </a:lnSpc>
            </a:pPr>
            <a:r>
              <a:rPr lang="it-IT" altLang="it-IT" sz="1800"/>
              <a:t>Capacità di memorizzazione dati elevati</a:t>
            </a:r>
          </a:p>
          <a:p>
            <a:pPr lvl="3" defTabSz="914400">
              <a:lnSpc>
                <a:spcPct val="90000"/>
              </a:lnSpc>
            </a:pPr>
            <a:r>
              <a:rPr lang="it-IT" altLang="it-IT" sz="1800"/>
              <a:t>Costo elevato</a:t>
            </a:r>
          </a:p>
          <a:p>
            <a:pPr lvl="2" defTabSz="914400">
              <a:lnSpc>
                <a:spcPct val="90000"/>
              </a:lnSpc>
            </a:pPr>
            <a:r>
              <a:rPr lang="it-IT" altLang="it-IT" sz="2000"/>
              <a:t>Terminali periferici privi di capacità di elaborazione e di memorizzazione (dumb terminal)</a:t>
            </a:r>
          </a:p>
        </p:txBody>
      </p:sp>
      <p:pic>
        <p:nvPicPr>
          <p:cNvPr id="10245" name="Picture 4" descr="Mainframe">
            <a:extLst>
              <a:ext uri="{FF2B5EF4-FFF2-40B4-BE49-F238E27FC236}">
                <a16:creationId xmlns:a16="http://schemas.microsoft.com/office/drawing/2014/main" id="{E021444A-7BBA-4C8C-9BAB-C780B3474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71800"/>
            <a:ext cx="18288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" descr="business_center">
            <a:extLst>
              <a:ext uri="{FF2B5EF4-FFF2-40B4-BE49-F238E27FC236}">
                <a16:creationId xmlns:a16="http://schemas.microsoft.com/office/drawing/2014/main" id="{03C2B59D-7A22-4E49-BBE6-FD3358A23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71600"/>
            <a:ext cx="14636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6" descr="business_center">
            <a:extLst>
              <a:ext uri="{FF2B5EF4-FFF2-40B4-BE49-F238E27FC236}">
                <a16:creationId xmlns:a16="http://schemas.microsoft.com/office/drawing/2014/main" id="{14BE3588-A88C-4816-A10F-568D2A5A8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19200"/>
            <a:ext cx="14636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7" descr="business_center">
            <a:extLst>
              <a:ext uri="{FF2B5EF4-FFF2-40B4-BE49-F238E27FC236}">
                <a16:creationId xmlns:a16="http://schemas.microsoft.com/office/drawing/2014/main" id="{47FF9AF2-AE30-4E50-BA77-136A6FBD5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394325"/>
            <a:ext cx="14636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8" descr="business_center">
            <a:extLst>
              <a:ext uri="{FF2B5EF4-FFF2-40B4-BE49-F238E27FC236}">
                <a16:creationId xmlns:a16="http://schemas.microsoft.com/office/drawing/2014/main" id="{9EF7CA5B-1FBD-41FF-9B40-FD2DCD46E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181600"/>
            <a:ext cx="14636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Line 9">
            <a:extLst>
              <a:ext uri="{FF2B5EF4-FFF2-40B4-BE49-F238E27FC236}">
                <a16:creationId xmlns:a16="http://schemas.microsoft.com/office/drawing/2014/main" id="{D02F42C1-D153-4708-B281-0466A230C7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9800" y="49530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10251" name="Line 10">
            <a:extLst>
              <a:ext uri="{FF2B5EF4-FFF2-40B4-BE49-F238E27FC236}">
                <a16:creationId xmlns:a16="http://schemas.microsoft.com/office/drawing/2014/main" id="{48EF3B7E-6973-4CCC-B016-737B4E0E539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91400" y="49530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10252" name="Line 11">
            <a:extLst>
              <a:ext uri="{FF2B5EF4-FFF2-40B4-BE49-F238E27FC236}">
                <a16:creationId xmlns:a16="http://schemas.microsoft.com/office/drawing/2014/main" id="{23642AF4-7D72-4690-BBDA-CBE1DE38436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27432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10253" name="Line 12">
            <a:extLst>
              <a:ext uri="{FF2B5EF4-FFF2-40B4-BE49-F238E27FC236}">
                <a16:creationId xmlns:a16="http://schemas.microsoft.com/office/drawing/2014/main" id="{654E62A0-2EF1-4F55-9813-71882785F3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67600" y="25908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numero diapositiva 5">
            <a:extLst>
              <a:ext uri="{FF2B5EF4-FFF2-40B4-BE49-F238E27FC236}">
                <a16:creationId xmlns:a16="http://schemas.microsoft.com/office/drawing/2014/main" id="{73B8A2C0-C1DA-442F-8426-5197CDD2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07AC02E-D542-4C48-8B39-694197D66045}" type="slidenum">
              <a:rPr lang="it-IT" altLang="it-IT" sz="1400" smtClean="0"/>
              <a:pPr>
                <a:spcBef>
                  <a:spcPct val="0"/>
                </a:spcBef>
                <a:buSzTx/>
                <a:buFontTx/>
                <a:buNone/>
              </a:pPr>
              <a:t>5</a:t>
            </a:fld>
            <a:endParaRPr lang="it-IT" altLang="it-IT" sz="14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1A634253-6CD6-4005-8D54-11410A066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Dai sistemi concentrati ai sistemi distribuiti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0A5DADD2-7ADC-4780-9C84-9D9B312335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3276600" cy="4191000"/>
          </a:xfrm>
        </p:spPr>
        <p:txBody>
          <a:bodyPr/>
          <a:lstStyle/>
          <a:p>
            <a:pPr defTabSz="914400">
              <a:lnSpc>
                <a:spcPct val="90000"/>
              </a:lnSpc>
            </a:pPr>
            <a:r>
              <a:rPr lang="it-IT" altLang="it-IT" sz="2800"/>
              <a:t>Sistemi distribuiti</a:t>
            </a:r>
          </a:p>
          <a:p>
            <a:pPr lvl="1" defTabSz="914400">
              <a:lnSpc>
                <a:spcPct val="90000"/>
              </a:lnSpc>
            </a:pPr>
            <a:r>
              <a:rPr lang="it-IT" altLang="it-IT" sz="2400"/>
              <a:t>Si sono affermati a partire dagli anni ’70</a:t>
            </a:r>
          </a:p>
          <a:p>
            <a:pPr lvl="1" defTabSz="914400">
              <a:lnSpc>
                <a:spcPct val="90000"/>
              </a:lnSpc>
            </a:pPr>
            <a:r>
              <a:rPr lang="it-IT" altLang="it-IT" sz="2400"/>
              <a:t>Costituiti da un’insieme di PC collegati con una rete di comunicazione</a:t>
            </a:r>
          </a:p>
          <a:p>
            <a:pPr lvl="1" defTabSz="914400">
              <a:lnSpc>
                <a:spcPct val="90000"/>
              </a:lnSpc>
            </a:pPr>
            <a:r>
              <a:rPr lang="it-IT" altLang="it-IT" sz="2400"/>
              <a:t>Ciascun PC ha capacità di elaborazione e memorizzazione propria</a:t>
            </a:r>
          </a:p>
        </p:txBody>
      </p:sp>
      <p:pic>
        <p:nvPicPr>
          <p:cNvPr id="12293" name="Picture 4" descr="buca012j">
            <a:extLst>
              <a:ext uri="{FF2B5EF4-FFF2-40B4-BE49-F238E27FC236}">
                <a16:creationId xmlns:a16="http://schemas.microsoft.com/office/drawing/2014/main" id="{5E6CFBAF-C526-438B-BA99-95CBD3AA2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09800"/>
            <a:ext cx="11207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 descr="bugc055d">
            <a:extLst>
              <a:ext uri="{FF2B5EF4-FFF2-40B4-BE49-F238E27FC236}">
                <a16:creationId xmlns:a16="http://schemas.microsoft.com/office/drawing/2014/main" id="{AA088413-FFF2-4FD7-9148-F9B0CCFB6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362200"/>
            <a:ext cx="146367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6" descr="busi026d">
            <a:extLst>
              <a:ext uri="{FF2B5EF4-FFF2-40B4-BE49-F238E27FC236}">
                <a16:creationId xmlns:a16="http://schemas.microsoft.com/office/drawing/2014/main" id="{6D4EDFF8-44DA-43DD-AF50-3B3C68550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876800"/>
            <a:ext cx="1463675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7" descr="bugc069d">
            <a:extLst>
              <a:ext uri="{FF2B5EF4-FFF2-40B4-BE49-F238E27FC236}">
                <a16:creationId xmlns:a16="http://schemas.microsoft.com/office/drawing/2014/main" id="{9DEDEA53-99F5-4B28-BB80-078203113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10000"/>
            <a:ext cx="14636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Line 8">
            <a:extLst>
              <a:ext uri="{FF2B5EF4-FFF2-40B4-BE49-F238E27FC236}">
                <a16:creationId xmlns:a16="http://schemas.microsoft.com/office/drawing/2014/main" id="{C905C29C-9E7F-4993-9DC6-553F496ADB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35814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298" name="Line 9">
            <a:extLst>
              <a:ext uri="{FF2B5EF4-FFF2-40B4-BE49-F238E27FC236}">
                <a16:creationId xmlns:a16="http://schemas.microsoft.com/office/drawing/2014/main" id="{98DA227C-11C1-49AB-B13A-410082CC99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581400"/>
            <a:ext cx="533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299" name="Line 10">
            <a:extLst>
              <a:ext uri="{FF2B5EF4-FFF2-40B4-BE49-F238E27FC236}">
                <a16:creationId xmlns:a16="http://schemas.microsoft.com/office/drawing/2014/main" id="{CD97BFD6-786E-4372-9C21-1C1E10EEB0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67600" y="3276600"/>
            <a:ext cx="228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00" name="Line 11">
            <a:extLst>
              <a:ext uri="{FF2B5EF4-FFF2-40B4-BE49-F238E27FC236}">
                <a16:creationId xmlns:a16="http://schemas.microsoft.com/office/drawing/2014/main" id="{7F3F2D06-B155-4365-95D9-597593A10E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5334000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01" name="Oval 12">
            <a:extLst>
              <a:ext uri="{FF2B5EF4-FFF2-40B4-BE49-F238E27FC236}">
                <a16:creationId xmlns:a16="http://schemas.microsoft.com/office/drawing/2014/main" id="{9B6F0C26-FD8C-4938-94B9-C1154B1AE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114800"/>
            <a:ext cx="2133600" cy="1905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2400"/>
              <a:t>Rete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2400"/>
              <a:t>(network)</a:t>
            </a:r>
          </a:p>
        </p:txBody>
      </p:sp>
      <p:sp>
        <p:nvSpPr>
          <p:cNvPr id="12302" name="Text Box 13">
            <a:extLst>
              <a:ext uri="{FF2B5EF4-FFF2-40B4-BE49-F238E27FC236}">
                <a16:creationId xmlns:a16="http://schemas.microsoft.com/office/drawing/2014/main" id="{9A38360B-8021-422F-A3E8-ED94F32C8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2325" y="209867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2400"/>
              <a:t>A</a:t>
            </a:r>
          </a:p>
        </p:txBody>
      </p:sp>
      <p:sp>
        <p:nvSpPr>
          <p:cNvPr id="12303" name="Text Box 14">
            <a:extLst>
              <a:ext uri="{FF2B5EF4-FFF2-40B4-BE49-F238E27FC236}">
                <a16:creationId xmlns:a16="http://schemas.microsoft.com/office/drawing/2014/main" id="{724BC251-FE8F-473F-B5D9-DBDF7DEA2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133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2400"/>
              <a:t>B</a:t>
            </a:r>
          </a:p>
        </p:txBody>
      </p:sp>
      <p:sp>
        <p:nvSpPr>
          <p:cNvPr id="12304" name="Text Box 15">
            <a:extLst>
              <a:ext uri="{FF2B5EF4-FFF2-40B4-BE49-F238E27FC236}">
                <a16:creationId xmlns:a16="http://schemas.microsoft.com/office/drawing/2014/main" id="{1EDA1DCE-703F-4DC9-8A90-D88227DAB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8768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2400"/>
              <a:t>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numero diapositiva 5">
            <a:extLst>
              <a:ext uri="{FF2B5EF4-FFF2-40B4-BE49-F238E27FC236}">
                <a16:creationId xmlns:a16="http://schemas.microsoft.com/office/drawing/2014/main" id="{08D3E000-F8D2-4BAB-B0C5-4BCF030B4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3489007-17C6-4A3F-A081-F7D7AD5E0009}" type="slidenum">
              <a:rPr lang="it-IT" altLang="it-IT" sz="1400" smtClean="0"/>
              <a:pPr>
                <a:spcBef>
                  <a:spcPct val="0"/>
                </a:spcBef>
                <a:buSzTx/>
                <a:buFontTx/>
                <a:buNone/>
              </a:pPr>
              <a:t>6</a:t>
            </a:fld>
            <a:endParaRPr lang="it-IT" altLang="it-IT" sz="14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81F3D2B-30A2-4D46-864D-3AB2A6F1DB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Vantaggi dei sistemi distribuiti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86E3B0B1-0701-4E28-BA16-5F2C29CC1D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defTabSz="914400"/>
            <a:r>
              <a:rPr lang="it-IT" altLang="it-IT" sz="2400"/>
              <a:t>Più economici a parità di prestazioni</a:t>
            </a:r>
          </a:p>
          <a:p>
            <a:pPr lvl="2" defTabSz="914400"/>
            <a:r>
              <a:rPr lang="it-IT" altLang="it-IT" sz="2000"/>
              <a:t>I  PC sono comuni, prodotti in largo numero e hanno un rapporto prestazioni/prezzo molto più alto di un mainframe</a:t>
            </a:r>
          </a:p>
          <a:p>
            <a:pPr lvl="1" defTabSz="914400"/>
            <a:r>
              <a:rPr lang="it-IT" altLang="it-IT" sz="2400"/>
              <a:t>Scalabilità</a:t>
            </a:r>
          </a:p>
          <a:p>
            <a:pPr lvl="2" defTabSz="914400"/>
            <a:r>
              <a:rPr lang="it-IT" altLang="it-IT" sz="2000"/>
              <a:t>Per aumentare le prestazioni del sistema complessivo è possibile aggiungere nuovi PC o espandere quelli esistenti, cosa più semplice ed economica di cambiare un mainframe</a:t>
            </a:r>
          </a:p>
          <a:p>
            <a:pPr lvl="1" defTabSz="914400"/>
            <a:r>
              <a:rPr lang="it-IT" altLang="it-IT" sz="2400"/>
              <a:t>Maggiore tolleranza ai guasti</a:t>
            </a:r>
          </a:p>
          <a:p>
            <a:pPr lvl="2" defTabSz="914400"/>
            <a:r>
              <a:rPr lang="it-IT" altLang="it-IT" sz="2000"/>
              <a:t>Il guasto di un PC non determina il blocco del sistema come avviene per un guasto dell’unità centrale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numero diapositiva 5">
            <a:extLst>
              <a:ext uri="{FF2B5EF4-FFF2-40B4-BE49-F238E27FC236}">
                <a16:creationId xmlns:a16="http://schemas.microsoft.com/office/drawing/2014/main" id="{79CA9819-7C6F-4C3D-88E0-3494D26F6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6B1632BC-6299-48F9-AC58-1E365FD60372}" type="slidenum">
              <a:rPr lang="it-IT" altLang="it-IT" sz="1400" smtClean="0"/>
              <a:pPr>
                <a:spcBef>
                  <a:spcPct val="0"/>
                </a:spcBef>
                <a:buSzTx/>
                <a:buFontTx/>
                <a:buNone/>
              </a:pPr>
              <a:t>7</a:t>
            </a:fld>
            <a:endParaRPr lang="it-IT" altLang="it-IT" sz="14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18D3BB6-DC7E-41F8-AC5B-81777C10F2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it-IT" altLang="it-IT"/>
              <a:t>Interazione Client-server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7F78E975-60B7-4227-A30C-0DD0503B07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610600" cy="3429000"/>
          </a:xfrm>
        </p:spPr>
        <p:txBody>
          <a:bodyPr/>
          <a:lstStyle/>
          <a:p>
            <a:pPr defTabSz="914400">
              <a:lnSpc>
                <a:spcPct val="90000"/>
              </a:lnSpc>
            </a:pPr>
            <a:r>
              <a:rPr lang="it-IT" altLang="it-IT" sz="2800"/>
              <a:t>E’ il meccanismo principale di interazione tra elaboratori diversi</a:t>
            </a:r>
          </a:p>
          <a:p>
            <a:pPr defTabSz="914400">
              <a:lnSpc>
                <a:spcPct val="90000"/>
              </a:lnSpc>
            </a:pPr>
            <a:r>
              <a:rPr lang="it-IT" altLang="it-IT" sz="2800"/>
              <a:t>Un elaboratore (client) richiede un servizio</a:t>
            </a:r>
          </a:p>
          <a:p>
            <a:pPr lvl="1" defTabSz="914400">
              <a:lnSpc>
                <a:spcPct val="90000"/>
              </a:lnSpc>
            </a:pPr>
            <a:r>
              <a:rPr lang="it-IT" altLang="it-IT" sz="2400"/>
              <a:t>Lettura di una pagina web</a:t>
            </a:r>
          </a:p>
          <a:p>
            <a:pPr lvl="1" defTabSz="914400">
              <a:lnSpc>
                <a:spcPct val="90000"/>
              </a:lnSpc>
            </a:pPr>
            <a:r>
              <a:rPr lang="it-IT" altLang="it-IT" sz="2400"/>
              <a:t>Accesso ad un record di un database</a:t>
            </a:r>
          </a:p>
          <a:p>
            <a:pPr lvl="1" defTabSz="914400">
              <a:lnSpc>
                <a:spcPct val="90000"/>
              </a:lnSpc>
            </a:pPr>
            <a:r>
              <a:rPr lang="it-IT" altLang="it-IT" sz="2400"/>
              <a:t>Accesso ad una risorsa hardware condivisa</a:t>
            </a:r>
          </a:p>
          <a:p>
            <a:pPr defTabSz="914400">
              <a:lnSpc>
                <a:spcPct val="90000"/>
              </a:lnSpc>
            </a:pPr>
            <a:r>
              <a:rPr lang="it-IT" altLang="it-IT" sz="2800"/>
              <a:t>L’elaboratore che possiede tale risorsa (server) riceve la richiesta, se tale richiesta è valida fornisce il servizio.</a:t>
            </a:r>
          </a:p>
        </p:txBody>
      </p:sp>
      <p:pic>
        <p:nvPicPr>
          <p:cNvPr id="16389" name="Picture 4" descr="bugc058d">
            <a:extLst>
              <a:ext uri="{FF2B5EF4-FFF2-40B4-BE49-F238E27FC236}">
                <a16:creationId xmlns:a16="http://schemas.microsoft.com/office/drawing/2014/main" id="{E08619C2-CBCE-40B3-8A15-CD321372C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029200"/>
            <a:ext cx="14509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 descr="bugc073d">
            <a:extLst>
              <a:ext uri="{FF2B5EF4-FFF2-40B4-BE49-F238E27FC236}">
                <a16:creationId xmlns:a16="http://schemas.microsoft.com/office/drawing/2014/main" id="{8F6BE29A-9B9F-41B4-A52D-25039831A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876800"/>
            <a:ext cx="14636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numero diapositiva 5">
            <a:extLst>
              <a:ext uri="{FF2B5EF4-FFF2-40B4-BE49-F238E27FC236}">
                <a16:creationId xmlns:a16="http://schemas.microsoft.com/office/drawing/2014/main" id="{45D584AE-D612-480C-99DB-5E3E1BD7F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5CCA180-4AAE-4176-8A6A-02146CF3254F}" type="slidenum">
              <a:rPr lang="it-IT" altLang="it-IT" sz="1400" smtClean="0"/>
              <a:pPr>
                <a:spcBef>
                  <a:spcPct val="0"/>
                </a:spcBef>
                <a:buSzTx/>
                <a:buFontTx/>
                <a:buNone/>
              </a:pPr>
              <a:t>8</a:t>
            </a:fld>
            <a:endParaRPr lang="it-IT" altLang="it-IT" sz="1400"/>
          </a:p>
        </p:txBody>
      </p:sp>
      <p:pic>
        <p:nvPicPr>
          <p:cNvPr id="18435" name="Picture 2" descr="map_california0813">
            <a:extLst>
              <a:ext uri="{FF2B5EF4-FFF2-40B4-BE49-F238E27FC236}">
                <a16:creationId xmlns:a16="http://schemas.microsoft.com/office/drawing/2014/main" id="{12FD984A-5AC6-4989-A046-1F6F8098F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62"/>
          <a:stretch>
            <a:fillRect/>
          </a:stretch>
        </p:blipFill>
        <p:spPr bwMode="auto">
          <a:xfrm>
            <a:off x="6629400" y="990600"/>
            <a:ext cx="21828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3">
            <a:extLst>
              <a:ext uri="{FF2B5EF4-FFF2-40B4-BE49-F238E27FC236}">
                <a16:creationId xmlns:a16="http://schemas.microsoft.com/office/drawing/2014/main" id="{23633E1A-BF8A-40CA-8EE8-5948037B11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it-IT" altLang="it-IT"/>
              <a:t>Interazione Client-Server</a:t>
            </a:r>
          </a:p>
        </p:txBody>
      </p:sp>
      <p:sp>
        <p:nvSpPr>
          <p:cNvPr id="18437" name="Rectangle 4">
            <a:extLst>
              <a:ext uri="{FF2B5EF4-FFF2-40B4-BE49-F238E27FC236}">
                <a16:creationId xmlns:a16="http://schemas.microsoft.com/office/drawing/2014/main" id="{2F800B0C-0C5A-42D1-85C1-1567B784DA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3886200" cy="3505200"/>
          </a:xfrm>
        </p:spPr>
        <p:txBody>
          <a:bodyPr/>
          <a:lstStyle/>
          <a:p>
            <a:pPr defTabSz="914400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it-IT" altLang="it-IT" sz="2000"/>
              <a:t>Esempio: lettura pagina web </a:t>
            </a:r>
            <a:r>
              <a:rPr lang="it-IT" altLang="it-IT" sz="2000">
                <a:hlinkClick r:id="rId4"/>
              </a:rPr>
              <a:t>www.altavista.com</a:t>
            </a:r>
            <a:endParaRPr lang="it-IT" altLang="it-IT" sz="2000"/>
          </a:p>
          <a:p>
            <a:pPr defTabSz="914400">
              <a:lnSpc>
                <a:spcPct val="90000"/>
              </a:lnSpc>
              <a:buClr>
                <a:schemeClr val="tx1"/>
              </a:buClr>
            </a:pPr>
            <a:r>
              <a:rPr lang="it-IT" altLang="it-IT" sz="2000"/>
              <a:t>Client: il nostro computer</a:t>
            </a:r>
          </a:p>
          <a:p>
            <a:pPr defTabSz="914400">
              <a:lnSpc>
                <a:spcPct val="90000"/>
              </a:lnSpc>
              <a:buClr>
                <a:schemeClr val="tx1"/>
              </a:buClr>
            </a:pPr>
            <a:r>
              <a:rPr lang="it-IT" altLang="it-IT" sz="2000"/>
              <a:t>Server: computer in California</a:t>
            </a:r>
          </a:p>
          <a:p>
            <a:pPr defTabSz="914400">
              <a:lnSpc>
                <a:spcPct val="90000"/>
              </a:lnSpc>
              <a:buClr>
                <a:schemeClr val="tx1"/>
              </a:buClr>
            </a:pPr>
            <a:r>
              <a:rPr lang="it-IT" altLang="it-IT" sz="2000"/>
              <a:t>Rete: la rete internet</a:t>
            </a:r>
          </a:p>
          <a:p>
            <a:pPr defTabSz="914400">
              <a:lnSpc>
                <a:spcPct val="90000"/>
              </a:lnSpc>
              <a:buClr>
                <a:schemeClr val="tx1"/>
              </a:buClr>
            </a:pPr>
            <a:r>
              <a:rPr lang="it-IT" altLang="it-IT" sz="2000"/>
              <a:t>Il nostro computer inoltra sulla rete la richiesta di accesso alle informazioni</a:t>
            </a:r>
          </a:p>
          <a:p>
            <a:pPr defTabSz="914400">
              <a:lnSpc>
                <a:spcPct val="90000"/>
              </a:lnSpc>
              <a:buClr>
                <a:schemeClr val="tx1"/>
              </a:buClr>
            </a:pPr>
            <a:r>
              <a:rPr lang="it-IT" altLang="it-IT" sz="2000"/>
              <a:t>Il server, verificata la correttezza della richiesta ci invia il contenuto della pagina web</a:t>
            </a:r>
          </a:p>
        </p:txBody>
      </p:sp>
      <p:pic>
        <p:nvPicPr>
          <p:cNvPr id="18438" name="Picture 5" descr="bugc058d">
            <a:extLst>
              <a:ext uri="{FF2B5EF4-FFF2-40B4-BE49-F238E27FC236}">
                <a16:creationId xmlns:a16="http://schemas.microsoft.com/office/drawing/2014/main" id="{7D5002BD-1877-4F26-9C3F-4587CFA80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94325"/>
            <a:ext cx="14509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6" descr="bugc073d">
            <a:extLst>
              <a:ext uri="{FF2B5EF4-FFF2-40B4-BE49-F238E27FC236}">
                <a16:creationId xmlns:a16="http://schemas.microsoft.com/office/drawing/2014/main" id="{24F0C6B4-3FCF-4D88-A5DC-FCA7208EB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14636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Oval 7">
            <a:extLst>
              <a:ext uri="{FF2B5EF4-FFF2-40B4-BE49-F238E27FC236}">
                <a16:creationId xmlns:a16="http://schemas.microsoft.com/office/drawing/2014/main" id="{2A8D32D8-73B1-45BA-A69A-A1FCAC661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038600"/>
            <a:ext cx="2133600" cy="1905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2400"/>
              <a:t>Internet</a:t>
            </a:r>
          </a:p>
        </p:txBody>
      </p:sp>
      <p:sp>
        <p:nvSpPr>
          <p:cNvPr id="18441" name="Line 8">
            <a:extLst>
              <a:ext uri="{FF2B5EF4-FFF2-40B4-BE49-F238E27FC236}">
                <a16:creationId xmlns:a16="http://schemas.microsoft.com/office/drawing/2014/main" id="{60DB5B92-0409-4636-AEF1-2E50FB95FB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62400" y="5486400"/>
            <a:ext cx="762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2" name="Line 9">
            <a:extLst>
              <a:ext uri="{FF2B5EF4-FFF2-40B4-BE49-F238E27FC236}">
                <a16:creationId xmlns:a16="http://schemas.microsoft.com/office/drawing/2014/main" id="{BA256112-93D5-432F-9121-3D4B7EC21B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3600" y="2743200"/>
            <a:ext cx="304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numero diapositiva 5">
            <a:extLst>
              <a:ext uri="{FF2B5EF4-FFF2-40B4-BE49-F238E27FC236}">
                <a16:creationId xmlns:a16="http://schemas.microsoft.com/office/drawing/2014/main" id="{654B5E46-F200-455A-839E-A39D9502A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5C680097-666A-44F4-80BD-9DEF122051F1}" type="slidenum">
              <a:rPr lang="it-IT" altLang="it-IT" sz="1400" smtClean="0"/>
              <a:pPr>
                <a:spcBef>
                  <a:spcPct val="0"/>
                </a:spcBef>
                <a:buSzTx/>
                <a:buFontTx/>
                <a:buNone/>
              </a:pPr>
              <a:t>9</a:t>
            </a:fld>
            <a:endParaRPr lang="it-IT" altLang="it-IT" sz="1400"/>
          </a:p>
        </p:txBody>
      </p:sp>
      <p:pic>
        <p:nvPicPr>
          <p:cNvPr id="20483" name="Picture 2" descr="lan">
            <a:extLst>
              <a:ext uri="{FF2B5EF4-FFF2-40B4-BE49-F238E27FC236}">
                <a16:creationId xmlns:a16="http://schemas.microsoft.com/office/drawing/2014/main" id="{A2AA6E15-4122-42D3-990E-4F90BDD1B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1181100"/>
            <a:ext cx="13525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3">
            <a:extLst>
              <a:ext uri="{FF2B5EF4-FFF2-40B4-BE49-F238E27FC236}">
                <a16:creationId xmlns:a16="http://schemas.microsoft.com/office/drawing/2014/main" id="{52EC381D-F7A6-478C-8432-AADE60F1DA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Classificazione delle reti secondo l’estensione</a:t>
            </a:r>
          </a:p>
        </p:txBody>
      </p:sp>
      <p:sp>
        <p:nvSpPr>
          <p:cNvPr id="20485" name="Rectangle 4">
            <a:extLst>
              <a:ext uri="{FF2B5EF4-FFF2-40B4-BE49-F238E27FC236}">
                <a16:creationId xmlns:a16="http://schemas.microsoft.com/office/drawing/2014/main" id="{1F653CA4-17EE-4F6B-A00D-E95A967411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>
              <a:lnSpc>
                <a:spcPct val="90000"/>
              </a:lnSpc>
            </a:pPr>
            <a:r>
              <a:rPr lang="it-IT" altLang="it-IT"/>
              <a:t>Reti LAN: Local Area Network</a:t>
            </a:r>
          </a:p>
          <a:p>
            <a:pPr lvl="1" defTabSz="914400">
              <a:lnSpc>
                <a:spcPct val="90000"/>
              </a:lnSpc>
            </a:pPr>
            <a:r>
              <a:rPr lang="it-IT" altLang="it-IT"/>
              <a:t>Collegano elaboratori situati in un area ristretta: stanza, edificio</a:t>
            </a:r>
          </a:p>
          <a:p>
            <a:pPr lvl="1" defTabSz="914400">
              <a:lnSpc>
                <a:spcPct val="90000"/>
              </a:lnSpc>
            </a:pPr>
            <a:r>
              <a:rPr lang="it-IT" altLang="it-IT"/>
              <a:t>Non vi è attraversamento di suolo pubblico</a:t>
            </a:r>
          </a:p>
          <a:p>
            <a:pPr lvl="1" defTabSz="914400">
              <a:lnSpc>
                <a:spcPct val="90000"/>
              </a:lnSpc>
            </a:pPr>
            <a:r>
              <a:rPr lang="it-IT" altLang="it-IT"/>
              <a:t>Velocità elevata: 10-100 Mbit/secondo</a:t>
            </a:r>
          </a:p>
          <a:p>
            <a:pPr lvl="1" defTabSz="914400">
              <a:lnSpc>
                <a:spcPct val="90000"/>
              </a:lnSpc>
            </a:pPr>
            <a:r>
              <a:rPr lang="it-IT" altLang="it-IT"/>
              <a:t>Servono ad un gruppo di utenti ristretto per condividere informazioni e periferiche</a:t>
            </a:r>
          </a:p>
          <a:p>
            <a:pPr lvl="1" defTabSz="914400">
              <a:lnSpc>
                <a:spcPct val="90000"/>
              </a:lnSpc>
            </a:pPr>
            <a:r>
              <a:rPr lang="it-IT" altLang="it-IT"/>
              <a:t>Non vi sono particolari problemi legati alla sicurezza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ppt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Fpp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Fpp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pp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pp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pp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pp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pp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Telematica ISO-OSI rid</Template>
  <TotalTime>9</TotalTime>
  <Pages>21</Pages>
  <Words>1481</Words>
  <Application>Microsoft Office PowerPoint</Application>
  <PresentationFormat>Presentazione su schermo (4:3)</PresentationFormat>
  <Paragraphs>221</Paragraphs>
  <Slides>31</Slides>
  <Notes>31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6" baseType="lpstr">
      <vt:lpstr>Arial</vt:lpstr>
      <vt:lpstr>Tahoma</vt:lpstr>
      <vt:lpstr>Times New Roman</vt:lpstr>
      <vt:lpstr>Wingdings</vt:lpstr>
      <vt:lpstr>Fppt</vt:lpstr>
      <vt:lpstr>Il concetto di rete</vt:lpstr>
      <vt:lpstr>Il concetto di rete</vt:lpstr>
      <vt:lpstr>Servizi di rete</vt:lpstr>
      <vt:lpstr>Dai sistemi concentrati ai sistemi distribuiti</vt:lpstr>
      <vt:lpstr>Dai sistemi concentrati ai sistemi distribuiti</vt:lpstr>
      <vt:lpstr>Vantaggi dei sistemi distribuiti</vt:lpstr>
      <vt:lpstr>Interazione Client-server</vt:lpstr>
      <vt:lpstr>Interazione Client-Server</vt:lpstr>
      <vt:lpstr>Classificazione delle reti secondo l’estensione</vt:lpstr>
      <vt:lpstr>Classificazione delle reti secondo l’estensione</vt:lpstr>
      <vt:lpstr>Classificazione delle reti secondo l’estensione</vt:lpstr>
      <vt:lpstr>Classificazione delle reti – flow chart</vt:lpstr>
      <vt:lpstr>Struttura rete PC</vt:lpstr>
      <vt:lpstr>Struttura interna di una rete</vt:lpstr>
      <vt:lpstr>Struttura interna di una rete</vt:lpstr>
      <vt:lpstr>Struttura interna di una rete</vt:lpstr>
      <vt:lpstr>Struttura interna di una rete</vt:lpstr>
      <vt:lpstr>Il problema della commutazione</vt:lpstr>
      <vt:lpstr>Modi di commutazione</vt:lpstr>
      <vt:lpstr>Modi di commutazione</vt:lpstr>
      <vt:lpstr>Topologia</vt:lpstr>
      <vt:lpstr>Tipi comuni di topologia</vt:lpstr>
      <vt:lpstr>Tipi comuni di topologia</vt:lpstr>
      <vt:lpstr>Tipi comuni di topologia</vt:lpstr>
      <vt:lpstr>Tipi comuni di topologia</vt:lpstr>
      <vt:lpstr>Tipi comuni di topologia</vt:lpstr>
      <vt:lpstr>Velocità di trasmissione</vt:lpstr>
      <vt:lpstr>Bit e byte</vt:lpstr>
      <vt:lpstr>LAN  Broadband</vt:lpstr>
      <vt:lpstr>LAN  Baseband</vt:lpstr>
      <vt:lpstr>Canali di comunicazione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concetto di rete</dc:title>
  <dc:subject>CORSO ANIT sui pannelli fotovoltaici   gennaio febbraio 1996</dc:subject>
  <dc:creator>Luigi Ferruglio</dc:creator>
  <cp:keywords/>
  <dc:description/>
  <cp:lastModifiedBy>Luigi Ferruglio</cp:lastModifiedBy>
  <cp:revision>5</cp:revision>
  <cp:lastPrinted>1996-01-13T14:21:42Z</cp:lastPrinted>
  <dcterms:created xsi:type="dcterms:W3CDTF">2019-04-25T17:28:07Z</dcterms:created>
  <dcterms:modified xsi:type="dcterms:W3CDTF">2019-04-25T17:59:11Z</dcterms:modified>
  <cp:category>AGGIORNAMENTO - TESINE</cp:category>
</cp:coreProperties>
</file>